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  <p:sldMasterId id="2147483786" r:id="rId2"/>
  </p:sldMasterIdLst>
  <p:notesMasterIdLst>
    <p:notesMasterId r:id="rId18"/>
  </p:notesMasterIdLst>
  <p:handoutMasterIdLst>
    <p:handoutMasterId r:id="rId19"/>
  </p:handoutMasterIdLst>
  <p:sldIdLst>
    <p:sldId id="289" r:id="rId3"/>
    <p:sldId id="349" r:id="rId4"/>
    <p:sldId id="335" r:id="rId5"/>
    <p:sldId id="336" r:id="rId6"/>
    <p:sldId id="322" r:id="rId7"/>
    <p:sldId id="334" r:id="rId8"/>
    <p:sldId id="332" r:id="rId9"/>
    <p:sldId id="338" r:id="rId10"/>
    <p:sldId id="339" r:id="rId11"/>
    <p:sldId id="340" r:id="rId12"/>
    <p:sldId id="350" r:id="rId13"/>
    <p:sldId id="347" r:id="rId14"/>
    <p:sldId id="343" r:id="rId15"/>
    <p:sldId id="348" r:id="rId16"/>
    <p:sldId id="316" r:id="rId17"/>
  </p:sldIdLst>
  <p:sldSz cx="9144000" cy="6858000" type="screen4x3"/>
  <p:notesSz cx="6669088" cy="987266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595" autoAdjust="0"/>
  </p:normalViewPr>
  <p:slideViewPr>
    <p:cSldViewPr>
      <p:cViewPr varScale="1">
        <p:scale>
          <a:sx n="72" d="100"/>
          <a:sy n="72" d="100"/>
        </p:scale>
        <p:origin x="132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13873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890336" cy="493097"/>
          </a:xfrm>
          <a:prstGeom prst="rect">
            <a:avLst/>
          </a:prstGeom>
        </p:spPr>
        <p:txBody>
          <a:bodyPr vert="horz" lIns="87526" tIns="43763" rIns="87526" bIns="43763" rtlCol="0"/>
          <a:lstStyle>
            <a:lvl1pPr algn="l">
              <a:defRPr sz="11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777263" y="3"/>
            <a:ext cx="2890336" cy="493097"/>
          </a:xfrm>
          <a:prstGeom prst="rect">
            <a:avLst/>
          </a:prstGeom>
        </p:spPr>
        <p:txBody>
          <a:bodyPr vert="horz" lIns="87526" tIns="43763" rIns="87526" bIns="43763" rtlCol="0"/>
          <a:lstStyle>
            <a:lvl1pPr algn="r">
              <a:defRPr sz="1100"/>
            </a:lvl1pPr>
          </a:lstStyle>
          <a:p>
            <a:fld id="{8F3AB0D0-9268-4805-971C-2A09043D317F}" type="datetimeFigureOut">
              <a:rPr lang="fi-FI" smtClean="0"/>
              <a:t>4.10.2017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3" y="9378037"/>
            <a:ext cx="2890336" cy="493097"/>
          </a:xfrm>
          <a:prstGeom prst="rect">
            <a:avLst/>
          </a:prstGeom>
        </p:spPr>
        <p:txBody>
          <a:bodyPr vert="horz" lIns="87526" tIns="43763" rIns="87526" bIns="43763" rtlCol="0" anchor="b"/>
          <a:lstStyle>
            <a:lvl1pPr algn="l">
              <a:defRPr sz="11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777263" y="9378037"/>
            <a:ext cx="2890336" cy="493097"/>
          </a:xfrm>
          <a:prstGeom prst="rect">
            <a:avLst/>
          </a:prstGeom>
        </p:spPr>
        <p:txBody>
          <a:bodyPr vert="horz" lIns="87526" tIns="43763" rIns="87526" bIns="43763" rtlCol="0" anchor="b"/>
          <a:lstStyle>
            <a:lvl1pPr algn="r">
              <a:defRPr sz="1100"/>
            </a:lvl1pPr>
          </a:lstStyle>
          <a:p>
            <a:fld id="{5E165174-150B-498E-930E-7CC3029BD6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5199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89938" cy="493633"/>
          </a:xfrm>
          <a:prstGeom prst="rect">
            <a:avLst/>
          </a:prstGeom>
        </p:spPr>
        <p:txBody>
          <a:bodyPr vert="horz" lIns="94826" tIns="47413" rIns="94826" bIns="47413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777607" y="2"/>
            <a:ext cx="2889938" cy="493633"/>
          </a:xfrm>
          <a:prstGeom prst="rect">
            <a:avLst/>
          </a:prstGeom>
        </p:spPr>
        <p:txBody>
          <a:bodyPr vert="horz" lIns="94826" tIns="47413" rIns="94826" bIns="47413" rtlCol="0"/>
          <a:lstStyle>
            <a:lvl1pPr algn="r">
              <a:defRPr sz="1200"/>
            </a:lvl1pPr>
          </a:lstStyle>
          <a:p>
            <a:fld id="{68A22ED6-E64B-4DC3-872E-E36E53DE08C7}" type="datetimeFigureOut">
              <a:rPr lang="fi-FI" smtClean="0"/>
              <a:t>4.10.2017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26" tIns="47413" rIns="94826" bIns="47413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4826" tIns="47413" rIns="94826" bIns="47413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889938" cy="493633"/>
          </a:xfrm>
          <a:prstGeom prst="rect">
            <a:avLst/>
          </a:prstGeom>
        </p:spPr>
        <p:txBody>
          <a:bodyPr vert="horz" lIns="94826" tIns="47413" rIns="94826" bIns="47413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777607" y="9377318"/>
            <a:ext cx="2889938" cy="493633"/>
          </a:xfrm>
          <a:prstGeom prst="rect">
            <a:avLst/>
          </a:prstGeom>
        </p:spPr>
        <p:txBody>
          <a:bodyPr vert="horz" lIns="94826" tIns="47413" rIns="94826" bIns="47413" rtlCol="0" anchor="b"/>
          <a:lstStyle>
            <a:lvl1pPr algn="r">
              <a:defRPr sz="1200"/>
            </a:lvl1pPr>
          </a:lstStyle>
          <a:p>
            <a:fld id="{B5A10060-99C9-465A-876F-0FC2BDDDB7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8178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10060-99C9-465A-876F-0FC2BDDDB735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7709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10060-99C9-465A-876F-0FC2BDDDB735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9987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10060-99C9-465A-876F-0FC2BDDDB735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0430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10060-99C9-465A-876F-0FC2BDDDB735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5515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10060-99C9-465A-876F-0FC2BDDDB735}" type="slidenum">
              <a:rPr lang="fi-FI" smtClean="0">
                <a:solidFill>
                  <a:prstClr val="black"/>
                </a:solidFill>
              </a:rPr>
              <a:pPr/>
              <a:t>2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972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10060-99C9-465A-876F-0FC2BDDDB735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5176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10060-99C9-465A-876F-0FC2BDDDB735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1528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10060-99C9-465A-876F-0FC2BDDDB735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5128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10060-99C9-465A-876F-0FC2BDDDB735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4450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10060-99C9-465A-876F-0FC2BDDDB735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6441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10060-99C9-465A-876F-0FC2BDDDB735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4013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10060-99C9-465A-876F-0FC2BDDDB735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8185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E1C89-B7E5-4954-8534-9F52FD6D74E1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423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997DE-C673-430E-8C51-49B91BB52F59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651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25D7B-659E-4733-83D8-B58DDD1D7BDE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320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Otsikko, teksti ja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BC932-9EDE-41BD-9410-D9D0D2BD7575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009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Otsikko sekä teksti sisällön yläpuol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5E52F-F1D5-4320-A82C-16E4C8A17F6B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864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8B326C-826D-4E1D-9256-9416C8F16E91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998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94FF64-8B3E-4202-8E75-D27FCE417F53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792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CF1E0C-BA04-4F34-979E-DF16F75B4D7D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314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95C6EA-1860-4884-98DE-D7C32F5040E0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3310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0352E5-CFD6-4BFD-9AB2-B5A5D615EB8A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657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820FAF-D4AC-4CA9-BA05-2CA76FFEF6CF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160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45AA6-8EDE-4B92-ADBA-27FA9B451BD8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009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4526DD-A6E9-4D2B-A139-D5A89C8EF5DF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4456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46FB40-B042-40A2-96D1-B307DE7D0758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857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075414-BB69-43B9-B8BA-66508E646209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101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D15CD8-E378-49DC-8502-4FE2A00A1C98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969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3B74FB-04CE-4ACB-BB07-9AEF2568963F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0017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Otsikko, teksti ja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69AA6-E66A-4573-9892-AE49310E96E3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884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Otsikko sekä teksti sisällön yläpuol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2A69FB-CBD7-4D18-9B00-FF000853C12E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1025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Otsikko, sisältö ja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31D59-4BD4-400C-A89E-9202E00EEDDE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90065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Otsikko, sisältö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4EE49-B356-44F2-876E-B7DB733A9822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581482"/>
      </p:ext>
    </p:extLst>
  </p:cSld>
  <p:clrMapOvr>
    <a:masterClrMapping/>
  </p:clrMapOvr>
  <p:transition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C9D76-B28B-46A6-A3F5-5D4D99555E6A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81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7419C-E09E-4140-8343-2242876D5789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897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778EF-67B4-4271-81A7-2FBBEC16C2D4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998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1201F-35A5-4451-9980-D8D73A3C3D18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223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AFBDF-3015-4EBB-A468-E30EA8EA43C3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818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1FC8E-A6DF-4100-BF97-C3D628341A4E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126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2EEFB-1E37-4E2F-8ECC-227634B8EB3A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35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perustyyl. napsautt.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B6B084-F9D0-49D5-9325-4D339EB7D068}" type="slidenum">
              <a:rPr lang="fi-FI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0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perustyyl. napsautt.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B30EB7-9C25-44F0-BFA0-FCD36D661058}" type="slidenum">
              <a:rPr lang="fi-FI" altLang="fi-FI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i-FI" altLang="fi-FI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616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852936"/>
          </a:xfrm>
        </p:spPr>
        <p:txBody>
          <a:bodyPr/>
          <a:lstStyle/>
          <a:p>
            <a:pPr eaLnBrk="1" hangingPunct="1"/>
            <a:r>
              <a:rPr lang="fi-FI" altLang="fi-FI" sz="1600" b="1" dirty="0" smtClean="0">
                <a:solidFill>
                  <a:srgbClr val="008000"/>
                </a:solidFill>
                <a:latin typeface="+mn-lt"/>
              </a:rPr>
              <a:t/>
            </a:r>
            <a:br>
              <a:rPr lang="fi-FI" altLang="fi-FI" sz="1600" b="1" dirty="0" smtClean="0">
                <a:solidFill>
                  <a:srgbClr val="008000"/>
                </a:solidFill>
                <a:latin typeface="+mn-lt"/>
              </a:rPr>
            </a:br>
            <a:r>
              <a:rPr lang="fi-FI" altLang="fi-FI" sz="3600" b="1" dirty="0" smtClean="0">
                <a:solidFill>
                  <a:srgbClr val="008000"/>
                </a:solidFill>
              </a:rPr>
              <a:t>Kehittyvää liiketoimintaa luonnontuotteista, raaka-ainetuotannon näkökulmia sekä jatkokehitystyön painotuksia</a:t>
            </a:r>
            <a:r>
              <a:rPr lang="fi-FI" altLang="fi-FI" sz="1200" b="1" dirty="0" smtClean="0">
                <a:solidFill>
                  <a:srgbClr val="008000"/>
                </a:solidFill>
              </a:rPr>
              <a:t/>
            </a:r>
            <a:br>
              <a:rPr lang="fi-FI" altLang="fi-FI" sz="1200" b="1" dirty="0" smtClean="0">
                <a:solidFill>
                  <a:srgbClr val="008000"/>
                </a:solidFill>
              </a:rPr>
            </a:br>
            <a:r>
              <a:rPr lang="fi-FI" altLang="fi-FI" sz="1200" b="1" dirty="0" smtClean="0">
                <a:solidFill>
                  <a:srgbClr val="008000"/>
                </a:solidFill>
              </a:rPr>
              <a:t/>
            </a:r>
            <a:br>
              <a:rPr lang="fi-FI" altLang="fi-FI" sz="1200" b="1" dirty="0" smtClean="0">
                <a:solidFill>
                  <a:srgbClr val="008000"/>
                </a:solidFill>
              </a:rPr>
            </a:br>
            <a:r>
              <a:rPr lang="fi-FI" altLang="fi-FI" sz="2000" b="1" dirty="0">
                <a:solidFill>
                  <a:srgbClr val="008000"/>
                </a:solidFill>
              </a:rPr>
              <a:t>L</a:t>
            </a:r>
            <a:r>
              <a:rPr lang="fi-FI" altLang="fi-FI" sz="2000" b="1" dirty="0" smtClean="0">
                <a:solidFill>
                  <a:srgbClr val="008000"/>
                </a:solidFill>
              </a:rPr>
              <a:t>uonnontuotealan </a:t>
            </a:r>
            <a:r>
              <a:rPr lang="fi-FI" altLang="fi-FI" sz="2000" b="1" dirty="0">
                <a:solidFill>
                  <a:srgbClr val="008000"/>
                </a:solidFill>
              </a:rPr>
              <a:t>koordinaatiohanke LUMOA &amp; Luonnontuotteiden saatavuuden varmistaminen ja yhteistyömuodot -selvitys</a:t>
            </a:r>
            <a:endParaRPr lang="fi-FI" altLang="fi-FI" sz="2000" b="1" dirty="0" smtClean="0">
              <a:solidFill>
                <a:srgbClr val="008000"/>
              </a:solidFill>
            </a:endParaRPr>
          </a:p>
        </p:txBody>
      </p:sp>
      <p:sp>
        <p:nvSpPr>
          <p:cNvPr id="18435" name="Text Box 10"/>
          <p:cNvSpPr txBox="1">
            <a:spLocks noChangeArrowheads="1"/>
          </p:cNvSpPr>
          <p:nvPr/>
        </p:nvSpPr>
        <p:spPr bwMode="auto">
          <a:xfrm>
            <a:off x="251520" y="3144266"/>
            <a:ext cx="871296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fi-FI" altLang="fi-FI" sz="2000" b="1" dirty="0" smtClean="0">
                <a:solidFill>
                  <a:srgbClr val="008000"/>
                </a:solidFill>
              </a:rPr>
              <a:t>Rovaniemi 4.10.2017, MMM </a:t>
            </a:r>
            <a:r>
              <a:rPr lang="fi-FI" altLang="fi-FI" sz="2000" b="1" dirty="0">
                <a:solidFill>
                  <a:srgbClr val="008000"/>
                </a:solidFill>
              </a:rPr>
              <a:t>Juha </a:t>
            </a:r>
            <a:r>
              <a:rPr lang="fi-FI" altLang="fi-FI" sz="2000" b="1" dirty="0" smtClean="0">
                <a:solidFill>
                  <a:srgbClr val="008000"/>
                </a:solidFill>
              </a:rPr>
              <a:t>Rutanen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fi-FI" altLang="fi-FI" sz="2000" b="1" dirty="0" smtClean="0">
                <a:solidFill>
                  <a:srgbClr val="008000"/>
                </a:solidFill>
              </a:rPr>
              <a:t>Helsingin yliopisto, </a:t>
            </a:r>
            <a:r>
              <a:rPr lang="fi-FI" altLang="fi-FI" sz="2000" b="1" dirty="0" err="1" smtClean="0">
                <a:solidFill>
                  <a:srgbClr val="008000"/>
                </a:solidFill>
              </a:rPr>
              <a:t>Ruralia-instituutti</a:t>
            </a:r>
            <a:r>
              <a:rPr lang="fi-FI" altLang="fi-FI" sz="2000" b="1" dirty="0">
                <a:solidFill>
                  <a:srgbClr val="008000"/>
                </a:solidFill>
              </a:rPr>
              <a:t>, Seinäjoki</a:t>
            </a:r>
          </a:p>
        </p:txBody>
      </p:sp>
      <p:sp>
        <p:nvSpPr>
          <p:cNvPr id="2" name="Alaotsikko 1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129680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6" name="Kuva 11" descr="Lippu_ja_lause_pie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272491"/>
            <a:ext cx="4798940" cy="68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445224"/>
            <a:ext cx="1152128" cy="11406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319" y="5412441"/>
            <a:ext cx="1440160" cy="11809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054" y="5412441"/>
            <a:ext cx="1229346" cy="1173466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552" y="4032849"/>
            <a:ext cx="2667000" cy="123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4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/>
          <a:lstStyle/>
          <a:p>
            <a:pPr eaLnBrk="1" hangingPunct="1"/>
            <a:r>
              <a:rPr lang="fi-FI" altLang="fi-FI" sz="3600" b="1" dirty="0" smtClean="0">
                <a:solidFill>
                  <a:srgbClr val="008000"/>
                </a:solidFill>
              </a:rPr>
              <a:t>Luomusertifioidun raaka-aineen merkitys</a:t>
            </a:r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r="2454"/>
          <a:stretch/>
        </p:blipFill>
        <p:spPr>
          <a:xfrm>
            <a:off x="1862088" y="1623062"/>
            <a:ext cx="5214144" cy="448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07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3999" cy="864096"/>
          </a:xfrm>
        </p:spPr>
        <p:txBody>
          <a:bodyPr/>
          <a:lstStyle/>
          <a:p>
            <a:pPr eaLnBrk="1" hangingPunct="1"/>
            <a:r>
              <a:rPr lang="fi-FI" altLang="fi-FI" sz="3600" b="1" dirty="0">
                <a:solidFill>
                  <a:srgbClr val="008000"/>
                </a:solidFill>
              </a:rPr>
              <a:t>Kestävä raaka-ainetuotanto alan kehittyvän liiketoiminnan perusta</a:t>
            </a:r>
            <a:endParaRPr lang="fi-FI" altLang="fi-FI" sz="3600" b="1" dirty="0" smtClean="0">
              <a:solidFill>
                <a:srgbClr val="00800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8063" y="1124744"/>
            <a:ext cx="8875936" cy="5733256"/>
          </a:xfrm>
        </p:spPr>
        <p:txBody>
          <a:bodyPr/>
          <a:lstStyle/>
          <a:p>
            <a:pPr lvl="0"/>
            <a:r>
              <a:rPr lang="fi-FI" sz="2400" dirty="0">
                <a:solidFill>
                  <a:srgbClr val="000000"/>
                </a:solidFill>
              </a:rPr>
              <a:t>Monipuolista yrittäjyyttä eri tarpeisiin ja markkinoille </a:t>
            </a:r>
            <a:r>
              <a:rPr lang="fi-FI" sz="2400" dirty="0">
                <a:solidFill>
                  <a:srgbClr val="000000"/>
                </a:solidFill>
                <a:sym typeface="Wingdings" panose="05000000000000000000" pitchFamily="2" charset="2"/>
              </a:rPr>
              <a:t> erilaisia raaka-ainetarpeita (määrä ja laatu)</a:t>
            </a:r>
            <a:endParaRPr lang="fi-FI" sz="2400" dirty="0">
              <a:solidFill>
                <a:srgbClr val="000000"/>
              </a:solidFill>
            </a:endParaRPr>
          </a:p>
          <a:p>
            <a:pPr lvl="0"/>
            <a:r>
              <a:rPr lang="fi-FI" sz="2400" dirty="0">
                <a:solidFill>
                  <a:srgbClr val="000000"/>
                </a:solidFill>
              </a:rPr>
              <a:t>Tarvitaan erilaisia alkutuotantomalleja, mm. yrityskohtaisia, paikallisia keruuverkostoja ja </a:t>
            </a:r>
            <a:r>
              <a:rPr lang="fi-FI" sz="2400" dirty="0" smtClean="0">
                <a:solidFill>
                  <a:srgbClr val="000000"/>
                </a:solidFill>
              </a:rPr>
              <a:t>varastoja, myös </a:t>
            </a:r>
            <a:r>
              <a:rPr lang="fi-FI" sz="2400" b="1" dirty="0" smtClean="0">
                <a:solidFill>
                  <a:srgbClr val="000000"/>
                </a:solidFill>
              </a:rPr>
              <a:t>välittäjiä</a:t>
            </a:r>
            <a:endParaRPr lang="fi-FI" sz="2400" b="1" dirty="0">
              <a:solidFill>
                <a:srgbClr val="000000"/>
              </a:solidFill>
            </a:endParaRPr>
          </a:p>
          <a:p>
            <a:pPr lvl="0"/>
            <a:r>
              <a:rPr lang="fi-FI" sz="2400" dirty="0" smtClean="0">
                <a:solidFill>
                  <a:srgbClr val="000000"/>
                </a:solidFill>
              </a:rPr>
              <a:t>Alan kehitys edellyttää raaka-ainevirtojen kasvua, laadun ja toimitusvarmuuden merkitys korostuu entisestään</a:t>
            </a:r>
          </a:p>
          <a:p>
            <a:pPr lvl="1"/>
            <a:r>
              <a:rPr lang="fi-FI" sz="2000" dirty="0" smtClean="0">
                <a:solidFill>
                  <a:srgbClr val="000000"/>
                </a:solidFill>
              </a:rPr>
              <a:t>Laajaa </a:t>
            </a:r>
            <a:r>
              <a:rPr lang="fi-FI" sz="2000" b="1" dirty="0" smtClean="0">
                <a:solidFill>
                  <a:srgbClr val="000000"/>
                </a:solidFill>
              </a:rPr>
              <a:t>yhteistyötä</a:t>
            </a:r>
            <a:r>
              <a:rPr lang="fi-FI" sz="2000" dirty="0" smtClean="0">
                <a:solidFill>
                  <a:srgbClr val="000000"/>
                </a:solidFill>
              </a:rPr>
              <a:t>, sitoutumista, ammattimaisuutta, sopimuksellisuutta, uusia kumppaneita ja raaka-aineiden käyttäjiä, lisää kerääjiä ja keruun organisoijia, investointeja käsittely- ja varastointitiloihin, teknologiaa, logistiikkaa, pääomia</a:t>
            </a:r>
            <a:endParaRPr lang="fi-FI" sz="2000" dirty="0">
              <a:solidFill>
                <a:srgbClr val="000000"/>
              </a:solidFill>
            </a:endParaRPr>
          </a:p>
          <a:p>
            <a:pPr lvl="0"/>
            <a:r>
              <a:rPr lang="fi-FI" sz="2400" dirty="0" smtClean="0">
                <a:solidFill>
                  <a:srgbClr val="000000"/>
                </a:solidFill>
              </a:rPr>
              <a:t>Keskeiset volyymiraaka-aineet toiminnan perusta, erikoistuotteet näiden ympärille (ja tuotekehityserät)</a:t>
            </a:r>
          </a:p>
          <a:p>
            <a:pPr lvl="0"/>
            <a:r>
              <a:rPr lang="fi-FI" sz="2400" dirty="0" smtClean="0">
                <a:solidFill>
                  <a:srgbClr val="000000"/>
                </a:solidFill>
              </a:rPr>
              <a:t>Kustannustehokkuutta: mittakaava, teknologia, energiatehokkuus, kuljetusmatkat, intensiivisyyden sallivat keruukohteet, sivuvirtojen hyödyntäminen, viljely</a:t>
            </a:r>
            <a:endParaRPr lang="fi-FI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69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3999" cy="1080120"/>
          </a:xfrm>
        </p:spPr>
        <p:txBody>
          <a:bodyPr/>
          <a:lstStyle/>
          <a:p>
            <a:pPr eaLnBrk="1" hangingPunct="1"/>
            <a:r>
              <a:rPr lang="fi-FI" altLang="fi-FI" sz="3600" b="1" dirty="0" smtClean="0">
                <a:solidFill>
                  <a:srgbClr val="008000"/>
                </a:solidFill>
              </a:rPr>
              <a:t>Kehittämään alan liiketoimintaa: uusia tuotteita, palveluita ja markkinoita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313384"/>
            <a:ext cx="8607871" cy="5544616"/>
          </a:xfrm>
        </p:spPr>
        <p:txBody>
          <a:bodyPr/>
          <a:lstStyle/>
          <a:p>
            <a:pPr lvl="0" eaLnBrk="1" hangingPunct="1">
              <a:lnSpc>
                <a:spcPct val="90000"/>
              </a:lnSpc>
            </a:pPr>
            <a:r>
              <a:rPr lang="fi-FI" altLang="fi-FI" sz="2400" dirty="0" smtClean="0">
                <a:solidFill>
                  <a:srgbClr val="000000"/>
                </a:solidFill>
              </a:rPr>
              <a:t>Kasvussa Suomessa ja maailmalla elintarvikkeiden ohella mm</a:t>
            </a:r>
            <a:r>
              <a:rPr lang="fi-FI" altLang="fi-FI" sz="2400" dirty="0">
                <a:solidFill>
                  <a:srgbClr val="000000"/>
                </a:solidFill>
              </a:rPr>
              <a:t>. hyvinvointituotteet ihmisille ja eläimille, luonnonkosmetiikka, ravintolisät, villiyrtit, eläinrehut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z="2400" dirty="0" smtClean="0"/>
              <a:t>Terveystrendit tukevat, pohjoisilla luonnon raaka-aineilla erityisarvoa /-ominaisuuksia, myös </a:t>
            </a:r>
            <a:r>
              <a:rPr lang="fi-FI" altLang="fi-FI" sz="2400" dirty="0" err="1" smtClean="0"/>
              <a:t>luomuna</a:t>
            </a:r>
            <a:endParaRPr lang="fi-FI" altLang="fi-FI" sz="2400" dirty="0" smtClean="0"/>
          </a:p>
          <a:p>
            <a:pPr lvl="0" eaLnBrk="1" hangingPunct="1">
              <a:lnSpc>
                <a:spcPct val="80000"/>
              </a:lnSpc>
            </a:pPr>
            <a:r>
              <a:rPr lang="fi-FI" altLang="fi-FI" sz="2400" dirty="0">
                <a:solidFill>
                  <a:srgbClr val="000000"/>
                </a:solidFill>
              </a:rPr>
              <a:t>Luonnontuotteiden monipuoliset mahdollisuudet </a:t>
            </a:r>
            <a:r>
              <a:rPr lang="fi-FI" altLang="fi-FI" sz="2400" dirty="0" smtClean="0">
                <a:solidFill>
                  <a:srgbClr val="000000"/>
                </a:solidFill>
              </a:rPr>
              <a:t>käyttöön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r>
              <a:rPr lang="fi-FI" altLang="fi-FI" sz="2400" b="1" dirty="0" smtClean="0">
                <a:solidFill>
                  <a:srgbClr val="000000"/>
                </a:solidFill>
              </a:rPr>
              <a:t>Mahdollisuuksista vahvaa liiketoimintaa:</a:t>
            </a:r>
          </a:p>
          <a:p>
            <a:pPr lvl="0" eaLnBrk="1" hangingPunct="1">
              <a:lnSpc>
                <a:spcPct val="80000"/>
              </a:lnSpc>
            </a:pPr>
            <a:r>
              <a:rPr lang="fi-FI" altLang="fi-FI" sz="2400" dirty="0" smtClean="0">
                <a:solidFill>
                  <a:srgbClr val="000000"/>
                </a:solidFill>
              </a:rPr>
              <a:t>Yleisestä kehittämisestä painopistettä entistä vahvemmin kohti </a:t>
            </a:r>
            <a:r>
              <a:rPr lang="fi-FI" altLang="fi-FI" sz="2400" b="1" dirty="0" smtClean="0">
                <a:solidFill>
                  <a:srgbClr val="000000"/>
                </a:solidFill>
              </a:rPr>
              <a:t>konkreettista yritysten kanssa / kesken tehtävää toimintaa</a:t>
            </a:r>
          </a:p>
          <a:p>
            <a:pPr lvl="0" eaLnBrk="1" hangingPunct="1">
              <a:lnSpc>
                <a:spcPct val="90000"/>
              </a:lnSpc>
            </a:pPr>
            <a:r>
              <a:rPr lang="fi-FI" altLang="fi-FI" sz="2400" dirty="0" smtClean="0">
                <a:solidFill>
                  <a:srgbClr val="000000"/>
                </a:solidFill>
              </a:rPr>
              <a:t>Resursseja tutkimuksen ja asiantuntijapalveluiden hyödyntämiseen, </a:t>
            </a:r>
            <a:r>
              <a:rPr lang="fi-FI" altLang="fi-FI" sz="2400" b="1" dirty="0" smtClean="0">
                <a:solidFill>
                  <a:srgbClr val="000000"/>
                </a:solidFill>
              </a:rPr>
              <a:t>uusia kumppanuuksia</a:t>
            </a:r>
            <a:r>
              <a:rPr lang="fi-FI" altLang="fi-FI" sz="2400" dirty="0" smtClean="0">
                <a:solidFill>
                  <a:srgbClr val="000000"/>
                </a:solidFill>
              </a:rPr>
              <a:t>, tuotantotapoja ja alihankintaratkaisuja: kaikkea ei kannata tehdä itse</a:t>
            </a:r>
          </a:p>
          <a:p>
            <a:pPr lvl="0" eaLnBrk="1" hangingPunct="1">
              <a:lnSpc>
                <a:spcPct val="90000"/>
              </a:lnSpc>
            </a:pPr>
            <a:r>
              <a:rPr lang="fi-FI" altLang="fi-FI" sz="2400" dirty="0" smtClean="0">
                <a:solidFill>
                  <a:srgbClr val="000000"/>
                </a:solidFill>
              </a:rPr>
              <a:t>Käyttöön uusia </a:t>
            </a:r>
            <a:r>
              <a:rPr lang="fi-FI" altLang="fi-FI" sz="2400" dirty="0">
                <a:solidFill>
                  <a:srgbClr val="000000"/>
                </a:solidFill>
              </a:rPr>
              <a:t>raaka-aineita, </a:t>
            </a:r>
            <a:r>
              <a:rPr lang="fi-FI" altLang="fi-FI" sz="2400" dirty="0" smtClean="0">
                <a:solidFill>
                  <a:srgbClr val="000000"/>
                </a:solidFill>
              </a:rPr>
              <a:t>kehitetään uusia </a:t>
            </a:r>
            <a:r>
              <a:rPr lang="fi-FI" altLang="fi-FI" sz="2400" b="1" dirty="0" smtClean="0">
                <a:solidFill>
                  <a:srgbClr val="000000"/>
                </a:solidFill>
              </a:rPr>
              <a:t>(arvo)tuotteita </a:t>
            </a:r>
            <a:r>
              <a:rPr lang="fi-FI" altLang="fi-FI" sz="2400" dirty="0">
                <a:solidFill>
                  <a:srgbClr val="000000"/>
                </a:solidFill>
              </a:rPr>
              <a:t>ja palveluita </a:t>
            </a:r>
            <a:r>
              <a:rPr lang="fi-FI" altLang="fi-FI" sz="2400" dirty="0" smtClean="0">
                <a:solidFill>
                  <a:srgbClr val="000000"/>
                </a:solidFill>
              </a:rPr>
              <a:t>tutkimustietoa hyödyntämällä</a:t>
            </a:r>
            <a:r>
              <a:rPr lang="fi-FI" altLang="fi-FI" sz="2400" dirty="0" smtClean="0"/>
              <a:t> sekä eri toimialojen yritysten yhteistyöllä</a:t>
            </a:r>
          </a:p>
        </p:txBody>
      </p:sp>
    </p:spTree>
    <p:extLst>
      <p:ext uri="{BB962C8B-B14F-4D97-AF65-F5344CB8AC3E}">
        <p14:creationId xmlns:p14="http://schemas.microsoft.com/office/powerpoint/2010/main" val="112323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tsikko 1"/>
          <p:cNvSpPr>
            <a:spLocks noGrp="1"/>
          </p:cNvSpPr>
          <p:nvPr>
            <p:ph type="title"/>
          </p:nvPr>
        </p:nvSpPr>
        <p:spPr>
          <a:xfrm>
            <a:off x="-2735" y="116632"/>
            <a:ext cx="9144000" cy="1080120"/>
          </a:xfrm>
        </p:spPr>
        <p:txBody>
          <a:bodyPr/>
          <a:lstStyle/>
          <a:p>
            <a:r>
              <a:rPr lang="fi-FI" altLang="fi-FI" sz="3600" b="1" dirty="0" smtClean="0">
                <a:solidFill>
                  <a:srgbClr val="008000"/>
                </a:solidFill>
                <a:cs typeface="Arial" pitchFamily="34" charset="0"/>
              </a:rPr>
              <a:t>Ajankohtaista </a:t>
            </a:r>
            <a:r>
              <a:rPr lang="fi-FI" altLang="fi-FI" sz="3600" b="1" dirty="0" err="1" smtClean="0">
                <a:solidFill>
                  <a:srgbClr val="008000"/>
                </a:solidFill>
                <a:cs typeface="Arial" pitchFamily="34" charset="0"/>
              </a:rPr>
              <a:t>LUMOA:ssa</a:t>
            </a:r>
            <a:endParaRPr lang="fi-FI" altLang="fi-FI" sz="3600" dirty="0" smtClean="0">
              <a:cs typeface="Arial" pitchFamily="34" charset="0"/>
            </a:endParaRPr>
          </a:p>
        </p:txBody>
      </p:sp>
      <p:sp>
        <p:nvSpPr>
          <p:cNvPr id="26627" name="Sisällön paikkamerkki 2"/>
          <p:cNvSpPr>
            <a:spLocks noGrp="1"/>
          </p:cNvSpPr>
          <p:nvPr>
            <p:ph idx="1"/>
          </p:nvPr>
        </p:nvSpPr>
        <p:spPr>
          <a:xfrm>
            <a:off x="195033" y="1196752"/>
            <a:ext cx="8748464" cy="5445224"/>
          </a:xfrm>
        </p:spPr>
        <p:txBody>
          <a:bodyPr/>
          <a:lstStyle/>
          <a:p>
            <a:pPr lvl="0"/>
            <a:r>
              <a:rPr lang="fi-FI" sz="2400" dirty="0" smtClean="0"/>
              <a:t>Verkkosivut </a:t>
            </a:r>
            <a:r>
              <a:rPr lang="fi-FI" sz="2400" b="1" dirty="0" smtClean="0"/>
              <a:t>aitoluonto.fi</a:t>
            </a:r>
            <a:r>
              <a:rPr lang="fi-FI" sz="2400" dirty="0" smtClean="0"/>
              <a:t> &amp; Facebook</a:t>
            </a:r>
            <a:endParaRPr lang="fi-FI" sz="2400" dirty="0"/>
          </a:p>
          <a:p>
            <a:pPr lvl="0"/>
            <a:r>
              <a:rPr lang="fi-FI" sz="2400" b="1" dirty="0" smtClean="0"/>
              <a:t>LUMOA-uutiskirje</a:t>
            </a:r>
            <a:r>
              <a:rPr lang="fi-FI" sz="2400" dirty="0" smtClean="0"/>
              <a:t>, jakelu kahdesti kuussa noin 1300 henkilölle: tilaa ja ota käyttöösi viestinnässäsi!</a:t>
            </a:r>
            <a:endParaRPr lang="fi-FI" sz="2400" dirty="0"/>
          </a:p>
          <a:p>
            <a:pPr lvl="0"/>
            <a:r>
              <a:rPr lang="fi-FI" sz="2400" dirty="0" smtClean="0"/>
              <a:t>Hankeyhteyksiä ja kehittämiskysymysten käsittelyä, hankkeitten tietojen koonti verkkoon, noin </a:t>
            </a:r>
            <a:r>
              <a:rPr lang="fi-FI" sz="2400" dirty="0"/>
              <a:t>5</a:t>
            </a:r>
            <a:r>
              <a:rPr lang="fi-FI" sz="2400" dirty="0" smtClean="0"/>
              <a:t>0 hanketta</a:t>
            </a:r>
            <a:endParaRPr lang="fi-FI" sz="2400" dirty="0"/>
          </a:p>
          <a:p>
            <a:pPr lvl="0"/>
            <a:r>
              <a:rPr lang="fi-FI" sz="2400" dirty="0" smtClean="0"/>
              <a:t>Säännölliset alan </a:t>
            </a:r>
            <a:r>
              <a:rPr lang="fi-FI" sz="2400" b="1" dirty="0" smtClean="0"/>
              <a:t>hanketoteuttajien verkkopalaverit</a:t>
            </a:r>
            <a:r>
              <a:rPr lang="fi-FI" sz="2400" dirty="0" smtClean="0"/>
              <a:t>, hankekuulumiset ja eri teemojen käsittely</a:t>
            </a:r>
          </a:p>
          <a:p>
            <a:pPr lvl="0"/>
            <a:r>
              <a:rPr lang="fi-FI" altLang="fi-FI" sz="2400" dirty="0" smtClean="0">
                <a:solidFill>
                  <a:srgbClr val="000000"/>
                </a:solidFill>
                <a:cs typeface="Arial" pitchFamily="34" charset="0"/>
              </a:rPr>
              <a:t>Lähiajan tapahtumia, ilmoittaudu mukaan:</a:t>
            </a:r>
          </a:p>
          <a:p>
            <a:pPr marL="0" lvl="0" indent="0">
              <a:buNone/>
            </a:pPr>
            <a:r>
              <a:rPr lang="fi-FI" altLang="fi-FI" sz="2400" dirty="0">
                <a:solidFill>
                  <a:srgbClr val="000000"/>
                </a:solidFill>
                <a:cs typeface="Arial" pitchFamily="34" charset="0"/>
              </a:rPr>
              <a:t>	</a:t>
            </a:r>
            <a:r>
              <a:rPr lang="fi-FI" altLang="fi-FI" sz="2400" dirty="0" smtClean="0">
                <a:solidFill>
                  <a:srgbClr val="000000"/>
                </a:solidFill>
                <a:cs typeface="Arial" pitchFamily="34" charset="0"/>
              </a:rPr>
              <a:t>- </a:t>
            </a:r>
            <a:r>
              <a:rPr lang="fi-FI" altLang="fi-FI" sz="2400" b="1" dirty="0" smtClean="0">
                <a:solidFill>
                  <a:srgbClr val="000000"/>
                </a:solidFill>
                <a:cs typeface="Arial" pitchFamily="34" charset="0"/>
              </a:rPr>
              <a:t>Luonnontuotepäivät </a:t>
            </a:r>
            <a:r>
              <a:rPr lang="fi-FI" altLang="fi-FI" sz="2400" dirty="0" smtClean="0">
                <a:solidFill>
                  <a:srgbClr val="000000"/>
                </a:solidFill>
                <a:cs typeface="Arial" pitchFamily="34" charset="0"/>
              </a:rPr>
              <a:t>Tampereella 31.10.-1.11.2017</a:t>
            </a:r>
          </a:p>
          <a:p>
            <a:pPr marL="0" lvl="0" indent="0">
              <a:buNone/>
            </a:pPr>
            <a:r>
              <a:rPr lang="fi-FI" altLang="fi-FI" sz="2400" dirty="0">
                <a:solidFill>
                  <a:srgbClr val="000000"/>
                </a:solidFill>
                <a:cs typeface="Arial" pitchFamily="34" charset="0"/>
              </a:rPr>
              <a:t>	</a:t>
            </a:r>
            <a:r>
              <a:rPr lang="fi-FI" altLang="fi-FI" sz="2400" dirty="0" smtClean="0">
                <a:solidFill>
                  <a:srgbClr val="000000"/>
                </a:solidFill>
                <a:cs typeface="Arial" pitchFamily="34" charset="0"/>
              </a:rPr>
              <a:t>- Kansainvälinen </a:t>
            </a:r>
            <a:r>
              <a:rPr lang="fi-FI" altLang="fi-FI" sz="2400" b="1" dirty="0" smtClean="0">
                <a:solidFill>
                  <a:srgbClr val="000000"/>
                </a:solidFill>
                <a:cs typeface="Arial" pitchFamily="34" charset="0"/>
              </a:rPr>
              <a:t>tutkimusseminaari</a:t>
            </a:r>
            <a:r>
              <a:rPr lang="fi-FI" altLang="fi-FI" sz="2400" dirty="0" smtClean="0">
                <a:solidFill>
                  <a:srgbClr val="000000"/>
                </a:solidFill>
                <a:cs typeface="Arial" pitchFamily="34" charset="0"/>
              </a:rPr>
              <a:t> 28.-30.11.2017 	Rovaniemellä</a:t>
            </a:r>
          </a:p>
        </p:txBody>
      </p:sp>
    </p:spTree>
    <p:extLst>
      <p:ext uri="{BB962C8B-B14F-4D97-AF65-F5344CB8AC3E}">
        <p14:creationId xmlns:p14="http://schemas.microsoft.com/office/powerpoint/2010/main" val="256013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b="1" dirty="0" smtClean="0">
                <a:solidFill>
                  <a:srgbClr val="008000"/>
                </a:solidFill>
              </a:rPr>
              <a:t>www.aitoluonto.fi</a:t>
            </a:r>
            <a:r>
              <a:rPr lang="fi-FI" sz="2400" kern="1200" dirty="0">
                <a:solidFill>
                  <a:srgbClr val="007434"/>
                </a:solidFill>
                <a:ea typeface="+mn-ea"/>
                <a:cs typeface="+mn-cs"/>
              </a:rPr>
              <a:t> </a:t>
            </a:r>
            <a:r>
              <a:rPr lang="fi-FI" sz="2400" kern="1200" dirty="0" smtClean="0">
                <a:solidFill>
                  <a:srgbClr val="007434"/>
                </a:solidFill>
                <a:ea typeface="+mn-ea"/>
                <a:cs typeface="+mn-cs"/>
              </a:rPr>
              <a:t>mm. yritysrekisteri</a:t>
            </a:r>
            <a:r>
              <a:rPr lang="fi-FI" sz="2400" kern="1200" dirty="0">
                <a:solidFill>
                  <a:srgbClr val="007434"/>
                </a:solidFill>
                <a:ea typeface="+mn-ea"/>
                <a:cs typeface="+mn-cs"/>
              </a:rPr>
              <a:t>, osta/myy -alihankinta- ja raaka-ainepörssi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627" y="1556792"/>
            <a:ext cx="7120745" cy="43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65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tsikko 1"/>
          <p:cNvSpPr>
            <a:spLocks noGrp="1"/>
          </p:cNvSpPr>
          <p:nvPr>
            <p:ph type="title"/>
          </p:nvPr>
        </p:nvSpPr>
        <p:spPr>
          <a:xfrm>
            <a:off x="-2735" y="116632"/>
            <a:ext cx="9144000" cy="1024051"/>
          </a:xfrm>
        </p:spPr>
        <p:txBody>
          <a:bodyPr/>
          <a:lstStyle/>
          <a:p>
            <a:r>
              <a:rPr lang="fi-FI" altLang="fi-FI" sz="3600" b="1" dirty="0" smtClean="0">
                <a:solidFill>
                  <a:srgbClr val="008000"/>
                </a:solidFill>
                <a:cs typeface="Arial" pitchFamily="34" charset="0"/>
              </a:rPr>
              <a:t>Yhteystietoja</a:t>
            </a:r>
            <a:endParaRPr lang="fi-FI" altLang="fi-FI" sz="3600" dirty="0" smtClean="0">
              <a:cs typeface="Arial" pitchFamily="34" charset="0"/>
            </a:endParaRPr>
          </a:p>
        </p:txBody>
      </p:sp>
      <p:sp>
        <p:nvSpPr>
          <p:cNvPr id="26627" name="Sisällön paikkamerkki 2"/>
          <p:cNvSpPr>
            <a:spLocks noGrp="1"/>
          </p:cNvSpPr>
          <p:nvPr>
            <p:ph idx="1"/>
          </p:nvPr>
        </p:nvSpPr>
        <p:spPr>
          <a:xfrm>
            <a:off x="179512" y="1156234"/>
            <a:ext cx="8748464" cy="5445224"/>
          </a:xfrm>
        </p:spPr>
        <p:txBody>
          <a:bodyPr/>
          <a:lstStyle/>
          <a:p>
            <a:r>
              <a:rPr lang="fi-FI" sz="2400" b="1" dirty="0"/>
              <a:t>Juha Rutanen</a:t>
            </a:r>
            <a:r>
              <a:rPr lang="fi-FI" sz="2400" dirty="0"/>
              <a:t>, Helsingin yliopisto, </a:t>
            </a:r>
            <a:r>
              <a:rPr lang="fi-FI" sz="2400" dirty="0" err="1"/>
              <a:t>Ruralia</a:t>
            </a:r>
            <a:r>
              <a:rPr lang="fi-FI" sz="2400" dirty="0"/>
              <a:t>-instituutti, puh. 040 5737 568, juha.rutanen@helsinki.fi</a:t>
            </a:r>
          </a:p>
          <a:p>
            <a:r>
              <a:rPr lang="fi-FI" sz="2400" b="1" dirty="0"/>
              <a:t>Rainer Peltola</a:t>
            </a:r>
            <a:r>
              <a:rPr lang="fi-FI" sz="2400" dirty="0"/>
              <a:t>, Luonnonvarakeskus, puh. 029 532 6429, rainer.peltola@luke.fi</a:t>
            </a:r>
          </a:p>
          <a:p>
            <a:r>
              <a:rPr lang="fi-FI" sz="2400" b="1" dirty="0"/>
              <a:t>Mari Niska</a:t>
            </a:r>
            <a:r>
              <a:rPr lang="fi-FI" sz="2400" dirty="0"/>
              <a:t> (nuorisohankkeiden tuki ja aktivointi), Suomen 4H-liitto ry, puh. 0400 234 041, mari.niska@4h.fi</a:t>
            </a:r>
          </a:p>
          <a:p>
            <a:r>
              <a:rPr lang="fi-FI" sz="2400" b="1" dirty="0"/>
              <a:t>Eija Vuorela</a:t>
            </a:r>
            <a:r>
              <a:rPr lang="fi-FI" sz="2400" dirty="0"/>
              <a:t> (luomukeruusertifioinnin tuki ja aktivointi), Suomen 4H-liitto ry, puh. 040 715 1820, eija.vuorela@4h.fi</a:t>
            </a:r>
          </a:p>
          <a:p>
            <a:pPr marL="0" indent="0">
              <a:buNone/>
            </a:pPr>
            <a:endParaRPr lang="fi-FI" sz="1200" dirty="0"/>
          </a:p>
          <a:p>
            <a:r>
              <a:rPr lang="fi-FI" sz="2000" b="1" dirty="0" smtClean="0"/>
              <a:t>www.aitoluonto.fi/lumoa</a:t>
            </a:r>
            <a:endParaRPr lang="fi-FI" sz="2000" dirty="0"/>
          </a:p>
          <a:p>
            <a:pPr marL="0" indent="0">
              <a:buNone/>
            </a:pPr>
            <a:endParaRPr lang="fi-FI" sz="2400" dirty="0" smtClean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altLang="fi-FI" sz="2400" dirty="0" smtClean="0"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445224"/>
            <a:ext cx="1152128" cy="11406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319" y="5412441"/>
            <a:ext cx="1440160" cy="11809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054" y="5412441"/>
            <a:ext cx="1229346" cy="11734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1052" y="4515145"/>
            <a:ext cx="4172281" cy="59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5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-5471" y="116632"/>
            <a:ext cx="9144000" cy="772972"/>
          </a:xfrm>
        </p:spPr>
        <p:txBody>
          <a:bodyPr/>
          <a:lstStyle/>
          <a:p>
            <a:r>
              <a:rPr lang="fi-FI" altLang="fi-FI" sz="4000" b="1" dirty="0">
                <a:solidFill>
                  <a:srgbClr val="008000"/>
                </a:solidFill>
              </a:rPr>
              <a:t>Luonnontuotealan toimintaohjelma</a:t>
            </a:r>
            <a:endParaRPr lang="fi-FI" dirty="0"/>
          </a:p>
        </p:txBody>
      </p:sp>
      <p:pic>
        <p:nvPicPr>
          <p:cNvPr id="1026" name="Picture 2" descr="E:\LT-INNOohry\Toimintaohjelma\Kuva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64" y="3924930"/>
            <a:ext cx="8028384" cy="258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199014" y="908720"/>
            <a:ext cx="883748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rgbClr val="000000"/>
                </a:solidFill>
              </a:rPr>
              <a:t>V</a:t>
            </a:r>
            <a:r>
              <a:rPr lang="fi-FI" sz="2400" b="1" dirty="0" smtClean="0">
                <a:solidFill>
                  <a:srgbClr val="000000"/>
                </a:solidFill>
              </a:rPr>
              <a:t>isio vuodelle 2020:</a:t>
            </a:r>
            <a:endParaRPr lang="fi-FI" sz="2400" b="1" dirty="0">
              <a:solidFill>
                <a:srgbClr val="000000"/>
              </a:solidFill>
            </a:endParaRPr>
          </a:p>
          <a:p>
            <a:r>
              <a:rPr lang="fi-FI" sz="2200" dirty="0">
                <a:solidFill>
                  <a:srgbClr val="000000"/>
                </a:solidFill>
              </a:rPr>
              <a:t>Suomessa on vahvan yhteisen </a:t>
            </a:r>
            <a:r>
              <a:rPr lang="fi-FI" sz="2200" dirty="0" smtClean="0">
                <a:solidFill>
                  <a:srgbClr val="000000"/>
                </a:solidFill>
              </a:rPr>
              <a:t>kehittämistyön tuloksena </a:t>
            </a:r>
            <a:r>
              <a:rPr lang="fi-FI" sz="2200" dirty="0">
                <a:solidFill>
                  <a:srgbClr val="000000"/>
                </a:solidFill>
              </a:rPr>
              <a:t>monipuolista, </a:t>
            </a:r>
            <a:r>
              <a:rPr lang="fi-FI" sz="2200" dirty="0" smtClean="0">
                <a:solidFill>
                  <a:srgbClr val="000000"/>
                </a:solidFill>
              </a:rPr>
              <a:t>luonnontuotteita </a:t>
            </a:r>
            <a:r>
              <a:rPr lang="fi-FI" sz="2200" b="1" dirty="0" smtClean="0">
                <a:solidFill>
                  <a:srgbClr val="000000"/>
                </a:solidFill>
              </a:rPr>
              <a:t>kotimaan </a:t>
            </a:r>
            <a:r>
              <a:rPr lang="fi-FI" sz="2200" b="1" dirty="0">
                <a:solidFill>
                  <a:srgbClr val="000000"/>
                </a:solidFill>
              </a:rPr>
              <a:t>ja kansainvälisille </a:t>
            </a:r>
            <a:r>
              <a:rPr lang="fi-FI" sz="2200" b="1" dirty="0" smtClean="0">
                <a:solidFill>
                  <a:srgbClr val="000000"/>
                </a:solidFill>
              </a:rPr>
              <a:t>markkinoille jalostavaa </a:t>
            </a:r>
            <a:r>
              <a:rPr lang="fi-FI" sz="2200" b="1" dirty="0">
                <a:solidFill>
                  <a:srgbClr val="000000"/>
                </a:solidFill>
              </a:rPr>
              <a:t>yrittäjyyttä</a:t>
            </a:r>
            <a:r>
              <a:rPr lang="fi-FI" sz="2200" dirty="0">
                <a:solidFill>
                  <a:srgbClr val="000000"/>
                </a:solidFill>
              </a:rPr>
              <a:t>. </a:t>
            </a:r>
            <a:r>
              <a:rPr lang="fi-FI" sz="2200" dirty="0" smtClean="0">
                <a:solidFill>
                  <a:srgbClr val="000000"/>
                </a:solidFill>
              </a:rPr>
              <a:t>Luonnontuotteiden </a:t>
            </a:r>
            <a:r>
              <a:rPr lang="fi-FI" sz="2200" b="1" dirty="0" smtClean="0">
                <a:solidFill>
                  <a:srgbClr val="000000"/>
                </a:solidFill>
              </a:rPr>
              <a:t>talteenottoa </a:t>
            </a:r>
            <a:r>
              <a:rPr lang="fi-FI" sz="2200" b="1" dirty="0">
                <a:solidFill>
                  <a:srgbClr val="000000"/>
                </a:solidFill>
              </a:rPr>
              <a:t>ja käyttöä on </a:t>
            </a:r>
            <a:r>
              <a:rPr lang="fi-FI" sz="2200" b="1" dirty="0" smtClean="0">
                <a:solidFill>
                  <a:srgbClr val="000000"/>
                </a:solidFill>
              </a:rPr>
              <a:t>lisätty teknologiaa ja </a:t>
            </a:r>
            <a:r>
              <a:rPr lang="fi-FI" sz="2200" b="1" dirty="0">
                <a:solidFill>
                  <a:srgbClr val="000000"/>
                </a:solidFill>
              </a:rPr>
              <a:t>tuotantotapoja kehittämällä</a:t>
            </a:r>
            <a:r>
              <a:rPr lang="fi-FI" sz="2200" dirty="0">
                <a:solidFill>
                  <a:srgbClr val="000000"/>
                </a:solidFill>
              </a:rPr>
              <a:t>. Suomi </a:t>
            </a:r>
            <a:r>
              <a:rPr lang="fi-FI" sz="2200" dirty="0" smtClean="0">
                <a:solidFill>
                  <a:srgbClr val="000000"/>
                </a:solidFill>
              </a:rPr>
              <a:t>on kansainvälisesti </a:t>
            </a:r>
            <a:r>
              <a:rPr lang="fi-FI" sz="2200" dirty="0">
                <a:solidFill>
                  <a:srgbClr val="000000"/>
                </a:solidFill>
              </a:rPr>
              <a:t>tunnettu </a:t>
            </a:r>
            <a:r>
              <a:rPr lang="fi-FI" sz="2200" dirty="0" smtClean="0">
                <a:solidFill>
                  <a:srgbClr val="000000"/>
                </a:solidFill>
              </a:rPr>
              <a:t>luonnontuoteraaka-aineistaan, jalostetuista </a:t>
            </a:r>
            <a:r>
              <a:rPr lang="fi-FI" sz="2200" dirty="0">
                <a:solidFill>
                  <a:srgbClr val="000000"/>
                </a:solidFill>
              </a:rPr>
              <a:t>tuotteistaan sekä </a:t>
            </a:r>
            <a:r>
              <a:rPr lang="fi-FI" sz="2200" dirty="0" smtClean="0">
                <a:solidFill>
                  <a:srgbClr val="000000"/>
                </a:solidFill>
              </a:rPr>
              <a:t>alan osaamisestaan.</a:t>
            </a:r>
          </a:p>
          <a:p>
            <a:endParaRPr lang="fi-FI" sz="1000" dirty="0">
              <a:solidFill>
                <a:srgbClr val="000000"/>
              </a:solidFill>
            </a:endParaRPr>
          </a:p>
          <a:p>
            <a:r>
              <a:rPr lang="fi-FI" sz="2400" b="1" dirty="0" smtClean="0">
                <a:solidFill>
                  <a:srgbClr val="000000"/>
                </a:solidFill>
              </a:rPr>
              <a:t>Neljä painoalaa:</a:t>
            </a:r>
            <a:endParaRPr lang="fi-FI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1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/>
          <a:lstStyle/>
          <a:p>
            <a:pPr eaLnBrk="1" hangingPunct="1"/>
            <a:r>
              <a:rPr lang="fi-FI" altLang="fi-FI" sz="3600" b="1" dirty="0" smtClean="0">
                <a:solidFill>
                  <a:srgbClr val="008000"/>
                </a:solidFill>
              </a:rPr>
              <a:t>Kasvun jarruja: raaka-aineen hankinnan haastavuus</a:t>
            </a:r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5" name="Sisällön paikkamerkki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r="4045"/>
          <a:stretch/>
        </p:blipFill>
        <p:spPr>
          <a:xfrm>
            <a:off x="1547663" y="1636096"/>
            <a:ext cx="5826303" cy="449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8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/>
          <a:lstStyle/>
          <a:p>
            <a:pPr eaLnBrk="1" hangingPunct="1"/>
            <a:r>
              <a:rPr lang="fi-FI" altLang="fi-FI" sz="3600" b="1" dirty="0" smtClean="0">
                <a:solidFill>
                  <a:srgbClr val="008000"/>
                </a:solidFill>
              </a:rPr>
              <a:t>Yritysten kokemat raaka-aineen hankinnan ongelmat</a:t>
            </a:r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6" name="Sisällön paikkamerkki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48" y="1600200"/>
            <a:ext cx="6913024" cy="439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0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fi-FI" altLang="fi-FI" sz="3600" b="1" dirty="0" smtClean="0">
                <a:solidFill>
                  <a:srgbClr val="008000"/>
                </a:solidFill>
              </a:rPr>
              <a:t>Vastanneiden yritysten raaka-ainekäyttö nyt (kohdennettu kysely)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511259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fi-FI" altLang="fi-FI" sz="2400" dirty="0" smtClean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5" t="32657" r="15083"/>
          <a:stretch/>
        </p:blipFill>
        <p:spPr>
          <a:xfrm>
            <a:off x="1331640" y="1628775"/>
            <a:ext cx="6211400" cy="453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4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/>
          <a:lstStyle/>
          <a:p>
            <a:pPr eaLnBrk="1" hangingPunct="1"/>
            <a:r>
              <a:rPr lang="fi-FI" altLang="fi-FI" sz="3600" b="1" dirty="0">
                <a:solidFill>
                  <a:srgbClr val="008000"/>
                </a:solidFill>
              </a:rPr>
              <a:t>J</a:t>
            </a:r>
            <a:r>
              <a:rPr lang="fi-FI" altLang="fi-FI" sz="3600" b="1" dirty="0" smtClean="0">
                <a:solidFill>
                  <a:srgbClr val="008000"/>
                </a:solidFill>
              </a:rPr>
              <a:t>alostavien yritysten raaka-aineen hankintamuodot</a:t>
            </a:r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6" name="Sisällön paikkamerkki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00200"/>
            <a:ext cx="6236047" cy="457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9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tsikko 1"/>
          <p:cNvSpPr>
            <a:spLocks noGrp="1"/>
          </p:cNvSpPr>
          <p:nvPr>
            <p:ph type="title"/>
          </p:nvPr>
        </p:nvSpPr>
        <p:spPr>
          <a:xfrm>
            <a:off x="15637" y="0"/>
            <a:ext cx="9144000" cy="980728"/>
          </a:xfrm>
        </p:spPr>
        <p:txBody>
          <a:bodyPr/>
          <a:lstStyle/>
          <a:p>
            <a:r>
              <a:rPr lang="fi-FI" altLang="fi-FI" sz="3600" b="1" dirty="0" smtClean="0">
                <a:solidFill>
                  <a:srgbClr val="008000"/>
                </a:solidFill>
                <a:cs typeface="Arial" pitchFamily="34" charset="0"/>
              </a:rPr>
              <a:t>Jalostajia kiinnostavia raaka-aineita</a:t>
            </a:r>
            <a:endParaRPr lang="fi-FI" altLang="fi-FI" sz="3600" dirty="0" smtClean="0">
              <a:cs typeface="Arial" pitchFamily="34" charset="0"/>
            </a:endParaRPr>
          </a:p>
        </p:txBody>
      </p:sp>
      <p:sp>
        <p:nvSpPr>
          <p:cNvPr id="26627" name="Sisällön paikkamerkki 2"/>
          <p:cNvSpPr>
            <a:spLocks noGrp="1"/>
          </p:cNvSpPr>
          <p:nvPr>
            <p:ph idx="1"/>
          </p:nvPr>
        </p:nvSpPr>
        <p:spPr>
          <a:xfrm>
            <a:off x="539552" y="979036"/>
            <a:ext cx="8617350" cy="5878963"/>
          </a:xfrm>
        </p:spPr>
        <p:txBody>
          <a:bodyPr/>
          <a:lstStyle/>
          <a:p>
            <a:pPr lvl="0"/>
            <a:r>
              <a:rPr lang="fi-FI" altLang="fi-FI" sz="2400" dirty="0" smtClean="0">
                <a:cs typeface="Arial" pitchFamily="34" charset="0"/>
              </a:rPr>
              <a:t>Marjat, sienet</a:t>
            </a:r>
          </a:p>
          <a:p>
            <a:pPr lvl="0"/>
            <a:r>
              <a:rPr lang="fi-FI" altLang="fi-FI" sz="2400" dirty="0" smtClean="0">
                <a:cs typeface="Arial" pitchFamily="34" charset="0"/>
              </a:rPr>
              <a:t>Maitohorsma, nokkonen</a:t>
            </a:r>
          </a:p>
          <a:p>
            <a:pPr lvl="0"/>
            <a:r>
              <a:rPr lang="fi-FI" altLang="fi-FI" sz="2400" dirty="0" smtClean="0">
                <a:cs typeface="Arial" pitchFamily="34" charset="0"/>
              </a:rPr>
              <a:t>Kuusen kerkät, katajan marja ja versot</a:t>
            </a:r>
          </a:p>
          <a:p>
            <a:pPr lvl="0"/>
            <a:r>
              <a:rPr lang="fi-FI" altLang="fi-FI" sz="2400" dirty="0" smtClean="0">
                <a:cs typeface="Arial" pitchFamily="34" charset="0"/>
              </a:rPr>
              <a:t>Koivun lehdet, mahla</a:t>
            </a:r>
          </a:p>
          <a:p>
            <a:pPr lvl="0"/>
            <a:r>
              <a:rPr lang="fi-FI" altLang="fi-FI" sz="2400" dirty="0" smtClean="0">
                <a:cs typeface="Arial" pitchFamily="34" charset="0"/>
              </a:rPr>
              <a:t>Kanervan kukat</a:t>
            </a:r>
          </a:p>
          <a:p>
            <a:pPr lvl="0"/>
            <a:r>
              <a:rPr lang="fi-FI" altLang="fi-FI" sz="2400" dirty="0" smtClean="0">
                <a:cs typeface="Arial" pitchFamily="34" charset="0"/>
              </a:rPr>
              <a:t>Mesiangervo, voikukka, siankärsämö, vadelman lehdet</a:t>
            </a:r>
          </a:p>
          <a:p>
            <a:pPr lvl="0"/>
            <a:r>
              <a:rPr lang="fi-FI" altLang="fi-FI" sz="2400" dirty="0" smtClean="0">
                <a:cs typeface="Arial" pitchFamily="34" charset="0"/>
              </a:rPr>
              <a:t>Ruusujuuri, </a:t>
            </a:r>
            <a:r>
              <a:rPr lang="fi-FI" altLang="fi-FI" sz="2400" dirty="0" err="1" smtClean="0">
                <a:cs typeface="Arial" pitchFamily="34" charset="0"/>
              </a:rPr>
              <a:t>pakuri</a:t>
            </a:r>
            <a:r>
              <a:rPr lang="fi-FI" altLang="fi-FI" sz="2400" dirty="0" smtClean="0">
                <a:cs typeface="Arial" pitchFamily="34" charset="0"/>
              </a:rPr>
              <a:t>, poimulehti, väinönputki</a:t>
            </a:r>
          </a:p>
          <a:p>
            <a:pPr lvl="0"/>
            <a:r>
              <a:rPr lang="fi-FI" altLang="fi-FI" sz="2400" dirty="0" smtClean="0">
                <a:cs typeface="Arial" pitchFamily="34" charset="0"/>
              </a:rPr>
              <a:t>Mustikan ja puolukan lehdet</a:t>
            </a:r>
          </a:p>
        </p:txBody>
      </p:sp>
    </p:spTree>
    <p:extLst>
      <p:ext uri="{BB962C8B-B14F-4D97-AF65-F5344CB8AC3E}">
        <p14:creationId xmlns:p14="http://schemas.microsoft.com/office/powerpoint/2010/main" val="220464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fi-FI" altLang="fi-FI" sz="3600" b="1" dirty="0" smtClean="0">
                <a:solidFill>
                  <a:srgbClr val="008000"/>
                </a:solidFill>
              </a:rPr>
              <a:t>Yrityksillä kiinnostusta kehittää raaka-aineiden saatavuutta erilaisin ratkaisuin</a:t>
            </a:r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13" y="1600200"/>
            <a:ext cx="6506294" cy="477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98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/>
          <a:lstStyle/>
          <a:p>
            <a:pPr eaLnBrk="1" hangingPunct="1"/>
            <a:r>
              <a:rPr lang="fi-FI" altLang="fi-FI" sz="3600" b="1" dirty="0" smtClean="0">
                <a:solidFill>
                  <a:srgbClr val="008000"/>
                </a:solidFill>
              </a:rPr>
              <a:t>Kerääjäkortin merkitys, tarpeellisuus jakaa mielipiteitä</a:t>
            </a:r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" r="3067"/>
          <a:stretch/>
        </p:blipFill>
        <p:spPr>
          <a:xfrm>
            <a:off x="1839243" y="1600200"/>
            <a:ext cx="5259834" cy="461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etusraken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etusraken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2539</TotalTime>
  <Words>480</Words>
  <Application>Microsoft Office PowerPoint</Application>
  <PresentationFormat>Näytössä katseltava diaesitys (4:3)</PresentationFormat>
  <Paragraphs>68</Paragraphs>
  <Slides>15</Slides>
  <Notes>12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15</vt:i4>
      </vt:variant>
    </vt:vector>
  </HeadingPairs>
  <TitlesOfParts>
    <vt:vector size="20" baseType="lpstr">
      <vt:lpstr>Arial</vt:lpstr>
      <vt:lpstr>Calibri</vt:lpstr>
      <vt:lpstr>Wingdings</vt:lpstr>
      <vt:lpstr>5_Oletusrakenne</vt:lpstr>
      <vt:lpstr>3_Oletusrakenne</vt:lpstr>
      <vt:lpstr> Kehittyvää liiketoimintaa luonnontuotteista, raaka-ainetuotannon näkökulmia sekä jatkokehitystyön painotuksia  Luonnontuotealan koordinaatiohanke LUMOA &amp; Luonnontuotteiden saatavuuden varmistaminen ja yhteistyömuodot -selvitys</vt:lpstr>
      <vt:lpstr>Luonnontuotealan toimintaohjelma</vt:lpstr>
      <vt:lpstr>Kasvun jarruja: raaka-aineen hankinnan haastavuus</vt:lpstr>
      <vt:lpstr>Yritysten kokemat raaka-aineen hankinnan ongelmat</vt:lpstr>
      <vt:lpstr>Vastanneiden yritysten raaka-ainekäyttö nyt (kohdennettu kysely)</vt:lpstr>
      <vt:lpstr>Jalostavien yritysten raaka-aineen hankintamuodot</vt:lpstr>
      <vt:lpstr>Jalostajia kiinnostavia raaka-aineita</vt:lpstr>
      <vt:lpstr>Yrityksillä kiinnostusta kehittää raaka-aineiden saatavuutta erilaisin ratkaisuin</vt:lpstr>
      <vt:lpstr>Kerääjäkortin merkitys, tarpeellisuus jakaa mielipiteitä</vt:lpstr>
      <vt:lpstr>Luomusertifioidun raaka-aineen merkitys</vt:lpstr>
      <vt:lpstr>Kestävä raaka-ainetuotanto alan kehittyvän liiketoiminnan perusta</vt:lpstr>
      <vt:lpstr>Kehittämään alan liiketoimintaa: uusia tuotteita, palveluita ja markkinoita</vt:lpstr>
      <vt:lpstr>Ajankohtaista LUMOA:ssa</vt:lpstr>
      <vt:lpstr>www.aitoluonto.fi mm. yritysrekisteri, osta/myy -alihankinta- ja raaka-ainepörssi</vt:lpstr>
      <vt:lpstr>Yhteystietoja</vt:lpstr>
    </vt:vector>
  </TitlesOfParts>
  <Company>University of Helsinki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Luonnontuotealan innovaatioverkosto ja toimialan uudet mahdollisuudet -hanke (LT-INNO)   Maa- ja metsätalousministeriö 21.1.2014</dc:title>
  <dc:creator>Rutanen, Juha S</dc:creator>
  <cp:lastModifiedBy>Rutanen, Juha S</cp:lastModifiedBy>
  <cp:revision>193</cp:revision>
  <cp:lastPrinted>2017-10-03T11:41:15Z</cp:lastPrinted>
  <dcterms:created xsi:type="dcterms:W3CDTF">2014-02-10T16:36:52Z</dcterms:created>
  <dcterms:modified xsi:type="dcterms:W3CDTF">2017-10-04T07:27:30Z</dcterms:modified>
</cp:coreProperties>
</file>