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5.jpg" ContentType="image/jpg"/>
  <Override PartName="/ppt/notesSlides/notesSlide2.xml" ContentType="application/vnd.openxmlformats-officedocument.presentationml.notesSlide+xml"/>
  <Override PartName="/ppt/media/image24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4" r:id="rId2"/>
    <p:sldId id="258" r:id="rId3"/>
    <p:sldId id="286" r:id="rId4"/>
    <p:sldId id="287" r:id="rId5"/>
    <p:sldId id="288" r:id="rId6"/>
    <p:sldId id="289" r:id="rId7"/>
    <p:sldId id="290" r:id="rId8"/>
    <p:sldId id="291" r:id="rId9"/>
    <p:sldId id="263" r:id="rId10"/>
    <p:sldId id="293" r:id="rId11"/>
    <p:sldId id="264" r:id="rId12"/>
    <p:sldId id="266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8" r:id="rId27"/>
    <p:sldId id="281" r:id="rId28"/>
    <p:sldId id="309" r:id="rId29"/>
    <p:sldId id="310" r:id="rId30"/>
    <p:sldId id="311" r:id="rId31"/>
    <p:sldId id="307" r:id="rId32"/>
  </p:sldIdLst>
  <p:sldSz cx="9144000" cy="5143500" type="screen16x9"/>
  <p:notesSz cx="9144000" cy="51435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198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D9C150-4756-4C08-9D16-621D7F69E691}" type="doc">
      <dgm:prSet loTypeId="urn:microsoft.com/office/officeart/2005/8/layout/hProcess3" loCatId="process" qsTypeId="urn:microsoft.com/office/officeart/2005/8/quickstyle/simple1" qsCatId="simple" csTypeId="urn:microsoft.com/office/officeart/2005/8/colors/colorful4" csCatId="colorful" phldr="1"/>
      <dgm:spPr/>
    </dgm:pt>
    <dgm:pt modelId="{FF7729AF-76C8-4C6C-A972-016873170960}">
      <dgm:prSet custT="1"/>
      <dgm:spPr/>
      <dgm:t>
        <a:bodyPr/>
        <a:lstStyle/>
        <a:p>
          <a:r>
            <a:rPr lang="fi-FI" sz="2000" b="1" cap="none" spc="0" dirty="0" smtClean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ELINTARVIKEOHJELMA</a:t>
          </a:r>
          <a:endParaRPr lang="fi-FI" sz="2000" b="1" cap="none" spc="0" dirty="0">
            <a:ln w="0"/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E11BB7-6EF3-4880-9564-30B4A7B40A0D}" type="parTrans" cxnId="{B7B43158-5BA2-4743-9283-86C72045C498}">
      <dgm:prSet/>
      <dgm:spPr/>
      <dgm:t>
        <a:bodyPr/>
        <a:lstStyle/>
        <a:p>
          <a:endParaRPr lang="fi-FI"/>
        </a:p>
      </dgm:t>
    </dgm:pt>
    <dgm:pt modelId="{E4076721-8183-4886-9627-675B255F565B}" type="sibTrans" cxnId="{B7B43158-5BA2-4743-9283-86C72045C498}">
      <dgm:prSet/>
      <dgm:spPr/>
      <dgm:t>
        <a:bodyPr/>
        <a:lstStyle/>
        <a:p>
          <a:endParaRPr lang="fi-FI"/>
        </a:p>
      </dgm:t>
    </dgm:pt>
    <dgm:pt modelId="{7D9885CF-5B02-4FFC-8397-7C157A8F1695}" type="pres">
      <dgm:prSet presAssocID="{D3D9C150-4756-4C08-9D16-621D7F69E691}" presName="Name0" presStyleCnt="0">
        <dgm:presLayoutVars>
          <dgm:dir/>
          <dgm:animLvl val="lvl"/>
          <dgm:resizeHandles val="exact"/>
        </dgm:presLayoutVars>
      </dgm:prSet>
      <dgm:spPr/>
    </dgm:pt>
    <dgm:pt modelId="{2AFB14C8-D9C9-431B-864F-C7C7E131B81A}" type="pres">
      <dgm:prSet presAssocID="{D3D9C150-4756-4C08-9D16-621D7F69E691}" presName="dummy" presStyleCnt="0"/>
      <dgm:spPr/>
    </dgm:pt>
    <dgm:pt modelId="{277898E8-88B3-47E9-B84B-3AACC33B096D}" type="pres">
      <dgm:prSet presAssocID="{D3D9C150-4756-4C08-9D16-621D7F69E691}" presName="linH" presStyleCnt="0"/>
      <dgm:spPr/>
    </dgm:pt>
    <dgm:pt modelId="{509A3A16-531E-480B-8CCB-504C3941B07D}" type="pres">
      <dgm:prSet presAssocID="{D3D9C150-4756-4C08-9D16-621D7F69E691}" presName="padding1" presStyleCnt="0"/>
      <dgm:spPr/>
    </dgm:pt>
    <dgm:pt modelId="{0DCB3BC2-33F8-4DB9-95D7-C5C85104ACC3}" type="pres">
      <dgm:prSet presAssocID="{FF7729AF-76C8-4C6C-A972-016873170960}" presName="linV" presStyleCnt="0"/>
      <dgm:spPr/>
    </dgm:pt>
    <dgm:pt modelId="{70AF8E10-EDED-4B11-AE0B-197F8AA47EAB}" type="pres">
      <dgm:prSet presAssocID="{FF7729AF-76C8-4C6C-A972-016873170960}" presName="spVertical1" presStyleCnt="0"/>
      <dgm:spPr/>
    </dgm:pt>
    <dgm:pt modelId="{DFA4ADD7-D879-423D-8325-4F98CB438758}" type="pres">
      <dgm:prSet presAssocID="{FF7729AF-76C8-4C6C-A972-016873170960}" presName="parTx" presStyleLbl="revTx" presStyleIdx="0" presStyleCnt="1" custLinFactNeighborX="-6178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FB9520C5-98B4-4035-9502-58CF4E26A751}" type="pres">
      <dgm:prSet presAssocID="{FF7729AF-76C8-4C6C-A972-016873170960}" presName="spVertical2" presStyleCnt="0"/>
      <dgm:spPr/>
    </dgm:pt>
    <dgm:pt modelId="{0D42B592-1160-46F0-B44E-5D63D5D5B891}" type="pres">
      <dgm:prSet presAssocID="{FF7729AF-76C8-4C6C-A972-016873170960}" presName="spVertical3" presStyleCnt="0"/>
      <dgm:spPr/>
    </dgm:pt>
    <dgm:pt modelId="{CB6D8FAD-F3FE-484B-B544-4E92F42D4B01}" type="pres">
      <dgm:prSet presAssocID="{D3D9C150-4756-4C08-9D16-621D7F69E691}" presName="padding2" presStyleCnt="0"/>
      <dgm:spPr/>
    </dgm:pt>
    <dgm:pt modelId="{B7A3C471-6C36-4955-AB14-EF2E983084D3}" type="pres">
      <dgm:prSet presAssocID="{D3D9C150-4756-4C08-9D16-621D7F69E691}" presName="negArrow" presStyleCnt="0"/>
      <dgm:spPr/>
    </dgm:pt>
    <dgm:pt modelId="{DE8FFC67-A8D2-4A1F-A8B8-AB166E6807B5}" type="pres">
      <dgm:prSet presAssocID="{D3D9C150-4756-4C08-9D16-621D7F69E691}" presName="backgroundArrow" presStyleLbl="node1" presStyleIdx="0" presStyleCnt="1" custLinFactNeighborX="-30796" custLinFactNeighborY="19993"/>
      <dgm:spPr>
        <a:solidFill>
          <a:srgbClr val="FFC000"/>
        </a:solidFill>
      </dgm:spPr>
    </dgm:pt>
  </dgm:ptLst>
  <dgm:cxnLst>
    <dgm:cxn modelId="{44EA08C7-86D5-4564-855F-8A9C44D3BF53}" type="presOf" srcId="{FF7729AF-76C8-4C6C-A972-016873170960}" destId="{DFA4ADD7-D879-423D-8325-4F98CB438758}" srcOrd="0" destOrd="0" presId="urn:microsoft.com/office/officeart/2005/8/layout/hProcess3"/>
    <dgm:cxn modelId="{DD53CDEA-2E8C-4F55-83A8-6F1451B2830F}" type="presOf" srcId="{D3D9C150-4756-4C08-9D16-621D7F69E691}" destId="{7D9885CF-5B02-4FFC-8397-7C157A8F1695}" srcOrd="0" destOrd="0" presId="urn:microsoft.com/office/officeart/2005/8/layout/hProcess3"/>
    <dgm:cxn modelId="{B7B43158-5BA2-4743-9283-86C72045C498}" srcId="{D3D9C150-4756-4C08-9D16-621D7F69E691}" destId="{FF7729AF-76C8-4C6C-A972-016873170960}" srcOrd="0" destOrd="0" parTransId="{26E11BB7-6EF3-4880-9564-30B4A7B40A0D}" sibTransId="{E4076721-8183-4886-9627-675B255F565B}"/>
    <dgm:cxn modelId="{F6F073EF-9A84-4178-88C6-CB3369512B77}" type="presParOf" srcId="{7D9885CF-5B02-4FFC-8397-7C157A8F1695}" destId="{2AFB14C8-D9C9-431B-864F-C7C7E131B81A}" srcOrd="0" destOrd="0" presId="urn:microsoft.com/office/officeart/2005/8/layout/hProcess3"/>
    <dgm:cxn modelId="{72CB278B-D7D3-491B-A989-3AB43DAE460A}" type="presParOf" srcId="{7D9885CF-5B02-4FFC-8397-7C157A8F1695}" destId="{277898E8-88B3-47E9-B84B-3AACC33B096D}" srcOrd="1" destOrd="0" presId="urn:microsoft.com/office/officeart/2005/8/layout/hProcess3"/>
    <dgm:cxn modelId="{C4611352-9DC5-4E84-9053-3E1D1D946333}" type="presParOf" srcId="{277898E8-88B3-47E9-B84B-3AACC33B096D}" destId="{509A3A16-531E-480B-8CCB-504C3941B07D}" srcOrd="0" destOrd="0" presId="urn:microsoft.com/office/officeart/2005/8/layout/hProcess3"/>
    <dgm:cxn modelId="{9DA973E6-E604-4714-8EE6-0482E1C1D802}" type="presParOf" srcId="{277898E8-88B3-47E9-B84B-3AACC33B096D}" destId="{0DCB3BC2-33F8-4DB9-95D7-C5C85104ACC3}" srcOrd="1" destOrd="0" presId="urn:microsoft.com/office/officeart/2005/8/layout/hProcess3"/>
    <dgm:cxn modelId="{34B1E8BB-77A5-4C1F-8B95-BB6AAAC54204}" type="presParOf" srcId="{0DCB3BC2-33F8-4DB9-95D7-C5C85104ACC3}" destId="{70AF8E10-EDED-4B11-AE0B-197F8AA47EAB}" srcOrd="0" destOrd="0" presId="urn:microsoft.com/office/officeart/2005/8/layout/hProcess3"/>
    <dgm:cxn modelId="{62A5C5AD-E369-42C8-84F5-BD80FA280B03}" type="presParOf" srcId="{0DCB3BC2-33F8-4DB9-95D7-C5C85104ACC3}" destId="{DFA4ADD7-D879-423D-8325-4F98CB438758}" srcOrd="1" destOrd="0" presId="urn:microsoft.com/office/officeart/2005/8/layout/hProcess3"/>
    <dgm:cxn modelId="{C9CFD459-D76F-421B-BB63-7F040A26DC93}" type="presParOf" srcId="{0DCB3BC2-33F8-4DB9-95D7-C5C85104ACC3}" destId="{FB9520C5-98B4-4035-9502-58CF4E26A751}" srcOrd="2" destOrd="0" presId="urn:microsoft.com/office/officeart/2005/8/layout/hProcess3"/>
    <dgm:cxn modelId="{45EE861C-7384-4A6B-BA6E-5989B2233444}" type="presParOf" srcId="{0DCB3BC2-33F8-4DB9-95D7-C5C85104ACC3}" destId="{0D42B592-1160-46F0-B44E-5D63D5D5B891}" srcOrd="3" destOrd="0" presId="urn:microsoft.com/office/officeart/2005/8/layout/hProcess3"/>
    <dgm:cxn modelId="{1917D297-88DD-4872-A05A-511F97AF60BE}" type="presParOf" srcId="{277898E8-88B3-47E9-B84B-3AACC33B096D}" destId="{CB6D8FAD-F3FE-484B-B544-4E92F42D4B01}" srcOrd="2" destOrd="0" presId="urn:microsoft.com/office/officeart/2005/8/layout/hProcess3"/>
    <dgm:cxn modelId="{4CCE0005-D267-4E13-BD11-178C12E0870A}" type="presParOf" srcId="{277898E8-88B3-47E9-B84B-3AACC33B096D}" destId="{B7A3C471-6C36-4955-AB14-EF2E983084D3}" srcOrd="3" destOrd="0" presId="urn:microsoft.com/office/officeart/2005/8/layout/hProcess3"/>
    <dgm:cxn modelId="{21A3BCBE-0FEB-4484-89D3-F904E12E8DC9}" type="presParOf" srcId="{277898E8-88B3-47E9-B84B-3AACC33B096D}" destId="{DE8FFC67-A8D2-4A1F-A8B8-AB166E6807B5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FFC67-A8D2-4A1F-A8B8-AB166E6807B5}">
      <dsp:nvSpPr>
        <dsp:cNvPr id="0" name=""/>
        <dsp:cNvSpPr/>
      </dsp:nvSpPr>
      <dsp:spPr>
        <a:xfrm>
          <a:off x="0" y="65508"/>
          <a:ext cx="4147127" cy="1440000"/>
        </a:xfrm>
        <a:prstGeom prst="rightArrow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4ADD7-D879-423D-8325-4F98CB438758}">
      <dsp:nvSpPr>
        <dsp:cNvPr id="0" name=""/>
        <dsp:cNvSpPr/>
      </dsp:nvSpPr>
      <dsp:spPr>
        <a:xfrm>
          <a:off x="119936" y="392754"/>
          <a:ext cx="34383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b="1" kern="1200" cap="none" spc="0" dirty="0" smtClean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ELINTARVIKEOHJELMA</a:t>
          </a:r>
          <a:endParaRPr lang="fi-FI" sz="2000" b="1" kern="1200" cap="none" spc="0" dirty="0">
            <a:ln w="0"/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9936" y="392754"/>
        <a:ext cx="343838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DBE9C-0F27-4783-B345-50A6265A6F85}" type="datetimeFigureOut">
              <a:rPr lang="fi-FI" smtClean="0"/>
              <a:t>4.10.2017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4724D-7BA2-4BD7-B959-1B18FBFE07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3182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6312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223DDC-CB23-4E68-8DA2-9EA02E5C499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94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ko sivun kuva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isällön paikkamerkki 2"/>
          <p:cNvSpPr>
            <a:spLocks noGrp="1"/>
          </p:cNvSpPr>
          <p:nvPr>
            <p:ph idx="1"/>
          </p:nvPr>
        </p:nvSpPr>
        <p:spPr>
          <a:xfrm>
            <a:off x="338000" y="1275607"/>
            <a:ext cx="8482320" cy="34563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1"/>
              </a:buClr>
              <a:defRPr sz="1650">
                <a:latin typeface="+mj-lt"/>
                <a:cs typeface="Arial"/>
              </a:defRPr>
            </a:lvl1pPr>
            <a:lvl2pPr>
              <a:buClr>
                <a:schemeClr val="tx1"/>
              </a:buClr>
              <a:defRPr sz="1650">
                <a:latin typeface="+mj-lt"/>
                <a:cs typeface="Arial"/>
              </a:defRPr>
            </a:lvl2pPr>
            <a:lvl3pPr>
              <a:buClr>
                <a:schemeClr val="tx1"/>
              </a:buClr>
              <a:defRPr sz="1650">
                <a:latin typeface="+mj-lt"/>
                <a:cs typeface="Arial"/>
              </a:defRPr>
            </a:lvl3pPr>
            <a:lvl4pPr>
              <a:buClr>
                <a:schemeClr val="tx1"/>
              </a:buClr>
              <a:defRPr sz="1650">
                <a:latin typeface="+mj-lt"/>
                <a:cs typeface="Arial"/>
              </a:defRPr>
            </a:lvl4pPr>
            <a:lvl5pPr>
              <a:buClr>
                <a:schemeClr val="tx1"/>
              </a:buClr>
              <a:defRPr sz="1650">
                <a:latin typeface="+mj-lt"/>
                <a:cs typeface="Arial"/>
              </a:defRPr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37999" y="4731990"/>
            <a:ext cx="981472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  <a:effectLst/>
                <a:latin typeface="+mj-lt"/>
              </a:defRPr>
            </a:lvl1pPr>
          </a:lstStyle>
          <a:p>
            <a:fld id="{93CD0D73-E746-6740-8560-900B0D4C3728}" type="datetime1">
              <a:rPr lang="en-US" smtClean="0">
                <a:solidFill>
                  <a:srgbClr val="000000"/>
                </a:solidFill>
              </a:rPr>
              <a:t>10/4/2017</a:t>
            </a:fld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5656" y="4731990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900" b="1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fi-FI" smtClean="0"/>
              <a:t>Arktinen biotalous</a:t>
            </a:r>
            <a:endParaRPr lang="fi-FI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4775002"/>
            <a:ext cx="2133600" cy="230832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fld id="{F1493F2F-3151-47CE-BC60-66E0046C389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43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6"/>
          <p:cNvSpPr>
            <a:spLocks noGrp="1"/>
          </p:cNvSpPr>
          <p:nvPr>
            <p:ph sz="quarter" idx="13" hasCustomPrompt="1"/>
          </p:nvPr>
        </p:nvSpPr>
        <p:spPr>
          <a:xfrm>
            <a:off x="4283184" y="501750"/>
            <a:ext cx="4140000" cy="41400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fi-FI" dirty="0" smtClean="0"/>
              <a:t>Lisää kuva tai sisältö</a:t>
            </a:r>
            <a:endParaRPr lang="fi-FI" dirty="0"/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1026000" y="2235655"/>
            <a:ext cx="2880000" cy="2016000"/>
          </a:xfrm>
        </p:spPr>
        <p:txBody>
          <a:bodyPr lIns="0" tIns="0" rIns="0" bIns="0">
            <a:noAutofit/>
          </a:bodyPr>
          <a:lstStyle>
            <a:lvl1pPr marL="0" indent="0" algn="just">
              <a:lnSpc>
                <a:spcPts val="1600"/>
              </a:lnSpc>
              <a:buNone/>
              <a:defRPr sz="1200" baseline="0"/>
            </a:lvl1pPr>
            <a:lvl2pPr marL="457200" indent="0" algn="just">
              <a:buNone/>
              <a:defRPr/>
            </a:lvl2pPr>
            <a:lvl3pPr marL="914400" indent="0" algn="just">
              <a:buNone/>
              <a:defRPr/>
            </a:lvl3pPr>
            <a:lvl4pPr marL="1371600" indent="0" algn="just">
              <a:buNone/>
              <a:defRPr/>
            </a:lvl4pPr>
            <a:lvl5pPr marL="1828800" indent="0" algn="just">
              <a:buNone/>
              <a:defRPr/>
            </a:lvl5pPr>
          </a:lstStyle>
          <a:p>
            <a:r>
              <a:rPr lang="fi-FI" dirty="0" smtClean="0"/>
              <a:t>Nam </a:t>
            </a:r>
            <a:r>
              <a:rPr lang="fi-FI" dirty="0" err="1" smtClean="0"/>
              <a:t>eget</a:t>
            </a:r>
            <a:r>
              <a:rPr lang="fi-FI" dirty="0" smtClean="0"/>
              <a:t> </a:t>
            </a:r>
            <a:r>
              <a:rPr lang="fi-FI" dirty="0" err="1" smtClean="0"/>
              <a:t>mauris</a:t>
            </a:r>
            <a:r>
              <a:rPr lang="fi-FI" dirty="0" smtClean="0"/>
              <a:t> </a:t>
            </a:r>
            <a:r>
              <a:rPr lang="fi-FI" dirty="0" err="1" smtClean="0"/>
              <a:t>eget</a:t>
            </a:r>
            <a:r>
              <a:rPr lang="fi-FI" dirty="0" smtClean="0"/>
              <a:t> </a:t>
            </a:r>
            <a:r>
              <a:rPr lang="fi-FI" dirty="0" err="1" smtClean="0"/>
              <a:t>lectus</a:t>
            </a:r>
            <a:r>
              <a:rPr lang="fi-FI" dirty="0" smtClean="0"/>
              <a:t> </a:t>
            </a:r>
            <a:r>
              <a:rPr lang="fi-FI" dirty="0" err="1" smtClean="0"/>
              <a:t>mattis</a:t>
            </a:r>
            <a:r>
              <a:rPr lang="fi-FI" dirty="0" smtClean="0"/>
              <a:t> </a:t>
            </a:r>
            <a:r>
              <a:rPr lang="fi-FI" dirty="0" err="1" smtClean="0"/>
              <a:t>lacinia</a:t>
            </a:r>
            <a:r>
              <a:rPr lang="fi-FI" dirty="0" smtClean="0"/>
              <a:t>. </a:t>
            </a:r>
            <a:r>
              <a:rPr lang="fi-FI" dirty="0" err="1" smtClean="0"/>
              <a:t>Quisque</a:t>
            </a:r>
            <a:r>
              <a:rPr lang="fi-FI" dirty="0" smtClean="0"/>
              <a:t> </a:t>
            </a:r>
            <a:r>
              <a:rPr lang="fi-FI" dirty="0" err="1" smtClean="0"/>
              <a:t>malesuada</a:t>
            </a:r>
            <a:r>
              <a:rPr lang="fi-FI" dirty="0" smtClean="0"/>
              <a:t> </a:t>
            </a:r>
            <a:r>
              <a:rPr lang="fi-FI" dirty="0" err="1" smtClean="0"/>
              <a:t>bibendum</a:t>
            </a:r>
            <a:r>
              <a:rPr lang="fi-FI" dirty="0" smtClean="0"/>
              <a:t> </a:t>
            </a:r>
            <a:r>
              <a:rPr lang="fi-FI" dirty="0" err="1" smtClean="0"/>
              <a:t>augue</a:t>
            </a:r>
            <a:r>
              <a:rPr lang="fi-FI" dirty="0" smtClean="0"/>
              <a:t>, </a:t>
            </a:r>
            <a:r>
              <a:rPr lang="fi-FI" dirty="0" err="1" smtClean="0"/>
              <a:t>ut</a:t>
            </a:r>
            <a:r>
              <a:rPr lang="fi-FI" dirty="0" smtClean="0"/>
              <a:t> </a:t>
            </a:r>
            <a:r>
              <a:rPr lang="fi-FI" dirty="0" err="1" smtClean="0"/>
              <a:t>elementum</a:t>
            </a:r>
            <a:r>
              <a:rPr lang="fi-FI" dirty="0" smtClean="0"/>
              <a:t> </a:t>
            </a:r>
            <a:r>
              <a:rPr lang="fi-FI" dirty="0" err="1" smtClean="0"/>
              <a:t>risus</a:t>
            </a:r>
            <a:r>
              <a:rPr lang="fi-FI" dirty="0" smtClean="0"/>
              <a:t> </a:t>
            </a:r>
            <a:r>
              <a:rPr lang="fi-FI" dirty="0" err="1" smtClean="0"/>
              <a:t>tristique</a:t>
            </a:r>
            <a:r>
              <a:rPr lang="fi-FI" dirty="0" smtClean="0"/>
              <a:t> </a:t>
            </a:r>
            <a:r>
              <a:rPr lang="fi-FI" dirty="0" err="1" smtClean="0"/>
              <a:t>sit</a:t>
            </a:r>
            <a:r>
              <a:rPr lang="fi-FI" dirty="0" smtClean="0"/>
              <a:t> </a:t>
            </a:r>
            <a:r>
              <a:rPr lang="fi-FI" dirty="0" err="1" smtClean="0"/>
              <a:t>amet</a:t>
            </a:r>
            <a:r>
              <a:rPr lang="fi-FI" dirty="0" smtClean="0"/>
              <a:t>. </a:t>
            </a:r>
            <a:r>
              <a:rPr lang="fi-FI" dirty="0" err="1" smtClean="0"/>
              <a:t>Sed</a:t>
            </a:r>
            <a:r>
              <a:rPr lang="fi-FI" dirty="0" smtClean="0"/>
              <a:t> </a:t>
            </a:r>
            <a:r>
              <a:rPr lang="fi-FI" dirty="0" err="1" smtClean="0"/>
              <a:t>posuere</a:t>
            </a:r>
            <a:r>
              <a:rPr lang="fi-FI" dirty="0" smtClean="0"/>
              <a:t> </a:t>
            </a:r>
            <a:r>
              <a:rPr lang="fi-FI" dirty="0" err="1" smtClean="0"/>
              <a:t>ante</a:t>
            </a:r>
            <a:r>
              <a:rPr lang="fi-FI" dirty="0" smtClean="0"/>
              <a:t> at </a:t>
            </a:r>
            <a:r>
              <a:rPr lang="fi-FI" dirty="0" err="1" smtClean="0"/>
              <a:t>metus</a:t>
            </a:r>
            <a:r>
              <a:rPr lang="fi-FI" dirty="0" smtClean="0"/>
              <a:t> </a:t>
            </a:r>
            <a:r>
              <a:rPr lang="fi-FI" dirty="0" err="1" smtClean="0"/>
              <a:t>suscipit</a:t>
            </a:r>
            <a:r>
              <a:rPr lang="fi-FI" dirty="0" smtClean="0"/>
              <a:t>, </a:t>
            </a:r>
            <a:r>
              <a:rPr lang="fi-FI" dirty="0" err="1" smtClean="0"/>
              <a:t>tempor</a:t>
            </a:r>
            <a:r>
              <a:rPr lang="fi-FI" dirty="0" smtClean="0"/>
              <a:t> </a:t>
            </a:r>
            <a:r>
              <a:rPr lang="fi-FI" dirty="0" err="1" smtClean="0"/>
              <a:t>blandit</a:t>
            </a:r>
            <a:r>
              <a:rPr lang="fi-FI" dirty="0" smtClean="0"/>
              <a:t> </a:t>
            </a:r>
            <a:r>
              <a:rPr lang="fi-FI" dirty="0" err="1" smtClean="0"/>
              <a:t>eros</a:t>
            </a:r>
            <a:r>
              <a:rPr lang="fi-FI" dirty="0" smtClean="0"/>
              <a:t> </a:t>
            </a:r>
            <a:r>
              <a:rPr lang="fi-FI" dirty="0" err="1" smtClean="0"/>
              <a:t>fringilla</a:t>
            </a:r>
            <a:r>
              <a:rPr lang="fi-FI" dirty="0" smtClean="0"/>
              <a:t>. </a:t>
            </a:r>
            <a:r>
              <a:rPr lang="fi-FI" dirty="0" err="1" smtClean="0"/>
              <a:t>Aenean</a:t>
            </a:r>
            <a:r>
              <a:rPr lang="fi-FI" dirty="0" smtClean="0"/>
              <a:t> </a:t>
            </a:r>
            <a:r>
              <a:rPr lang="fi-FI" dirty="0" err="1" smtClean="0"/>
              <a:t>vulputate</a:t>
            </a:r>
            <a:r>
              <a:rPr lang="fi-FI" dirty="0" smtClean="0"/>
              <a:t> </a:t>
            </a:r>
            <a:r>
              <a:rPr lang="fi-FI" dirty="0" err="1" smtClean="0"/>
              <a:t>placerat</a:t>
            </a:r>
            <a:r>
              <a:rPr lang="fi-FI" dirty="0" smtClean="0"/>
              <a:t> </a:t>
            </a:r>
            <a:r>
              <a:rPr lang="fi-FI" dirty="0" err="1" smtClean="0"/>
              <a:t>leo</a:t>
            </a:r>
            <a:r>
              <a:rPr lang="fi-FI" dirty="0" smtClean="0"/>
              <a:t>, vitae </a:t>
            </a:r>
            <a:r>
              <a:rPr lang="fi-FI" dirty="0" err="1" smtClean="0"/>
              <a:t>luctus</a:t>
            </a:r>
            <a:r>
              <a:rPr lang="fi-FI" dirty="0" smtClean="0"/>
              <a:t> </a:t>
            </a:r>
            <a:r>
              <a:rPr lang="fi-FI" dirty="0" err="1" smtClean="0"/>
              <a:t>enim</a:t>
            </a:r>
            <a:r>
              <a:rPr lang="fi-FI" dirty="0" smtClean="0"/>
              <a:t> </a:t>
            </a:r>
            <a:r>
              <a:rPr lang="fi-FI" dirty="0" err="1" smtClean="0"/>
              <a:t>aliquet</a:t>
            </a:r>
            <a:r>
              <a:rPr lang="fi-FI" dirty="0" smtClean="0"/>
              <a:t> </a:t>
            </a:r>
            <a:r>
              <a:rPr lang="fi-FI" dirty="0" err="1" smtClean="0"/>
              <a:t>non</a:t>
            </a:r>
            <a:r>
              <a:rPr lang="fi-FI" dirty="0" smtClean="0"/>
              <a:t>. </a:t>
            </a:r>
            <a:r>
              <a:rPr lang="fi-FI" dirty="0" err="1" smtClean="0"/>
              <a:t>Cras</a:t>
            </a:r>
            <a:r>
              <a:rPr lang="fi-FI" dirty="0" smtClean="0"/>
              <a:t> </a:t>
            </a:r>
            <a:r>
              <a:rPr lang="fi-FI" dirty="0" err="1" smtClean="0"/>
              <a:t>vel</a:t>
            </a:r>
            <a:r>
              <a:rPr lang="fi-FI" dirty="0" smtClean="0"/>
              <a:t> magna </a:t>
            </a:r>
            <a:r>
              <a:rPr lang="fi-FI" dirty="0" err="1" smtClean="0"/>
              <a:t>auctor</a:t>
            </a:r>
            <a:r>
              <a:rPr lang="fi-FI" dirty="0" smtClean="0"/>
              <a:t>, </a:t>
            </a:r>
            <a:r>
              <a:rPr lang="fi-FI" dirty="0" err="1" smtClean="0"/>
              <a:t>varius</a:t>
            </a:r>
            <a:r>
              <a:rPr lang="fi-FI" dirty="0" smtClean="0"/>
              <a:t> </a:t>
            </a:r>
            <a:r>
              <a:rPr lang="fi-FI" dirty="0" err="1" smtClean="0"/>
              <a:t>ligula</a:t>
            </a:r>
            <a:r>
              <a:rPr lang="fi-FI" dirty="0" smtClean="0"/>
              <a:t> et, </a:t>
            </a:r>
            <a:r>
              <a:rPr lang="fi-FI" dirty="0" err="1" smtClean="0"/>
              <a:t>pellentesque</a:t>
            </a:r>
            <a:r>
              <a:rPr lang="fi-FI" dirty="0" smtClean="0"/>
              <a:t> </a:t>
            </a:r>
            <a:r>
              <a:rPr lang="fi-FI" dirty="0" err="1" smtClean="0"/>
              <a:t>risus</a:t>
            </a:r>
            <a:r>
              <a:rPr lang="fi-FI" dirty="0" smtClean="0"/>
              <a:t>. </a:t>
            </a:r>
            <a:r>
              <a:rPr lang="fi-FI" dirty="0" err="1" smtClean="0"/>
              <a:t>Maecenas</a:t>
            </a:r>
            <a:r>
              <a:rPr lang="fi-FI" dirty="0" smtClean="0"/>
              <a:t> </a:t>
            </a:r>
            <a:r>
              <a:rPr lang="fi-FI" dirty="0" err="1" smtClean="0"/>
              <a:t>mattis</a:t>
            </a:r>
            <a:r>
              <a:rPr lang="fi-FI" dirty="0" smtClean="0"/>
              <a:t>, </a:t>
            </a:r>
            <a:r>
              <a:rPr lang="fi-FI" dirty="0" err="1" smtClean="0"/>
              <a:t>leo</a:t>
            </a:r>
            <a:r>
              <a:rPr lang="fi-FI" dirty="0" smtClean="0"/>
              <a:t> at </a:t>
            </a:r>
            <a:r>
              <a:rPr lang="fi-FI" dirty="0" err="1" smtClean="0"/>
              <a:t>congue</a:t>
            </a:r>
            <a:r>
              <a:rPr lang="fi-FI" dirty="0" smtClean="0"/>
              <a:t> </a:t>
            </a:r>
            <a:r>
              <a:rPr lang="fi-FI" dirty="0" err="1" smtClean="0"/>
              <a:t>bibendum</a:t>
            </a:r>
            <a:r>
              <a:rPr lang="fi-FI" dirty="0" smtClean="0"/>
              <a:t>, </a:t>
            </a:r>
            <a:r>
              <a:rPr lang="fi-FI" dirty="0" err="1" smtClean="0"/>
              <a:t>dolor</a:t>
            </a:r>
            <a:r>
              <a:rPr lang="fi-FI" dirty="0" smtClean="0"/>
              <a:t> </a:t>
            </a:r>
            <a:r>
              <a:rPr lang="fi-FI" dirty="0" err="1" smtClean="0"/>
              <a:t>eros</a:t>
            </a:r>
            <a:r>
              <a:rPr lang="fi-FI" dirty="0" smtClean="0"/>
              <a:t> </a:t>
            </a:r>
            <a:r>
              <a:rPr lang="fi-FI" dirty="0" err="1" smtClean="0"/>
              <a:t>imperdiet</a:t>
            </a:r>
            <a:r>
              <a:rPr lang="fi-FI" dirty="0" smtClean="0"/>
              <a:t> libero, in </a:t>
            </a:r>
            <a:r>
              <a:rPr lang="fi-FI" dirty="0" err="1" smtClean="0"/>
              <a:t>gravida</a:t>
            </a:r>
            <a:r>
              <a:rPr lang="fi-FI" dirty="0" smtClean="0"/>
              <a:t> </a:t>
            </a:r>
            <a:r>
              <a:rPr lang="fi-FI" dirty="0" err="1" smtClean="0"/>
              <a:t>metus</a:t>
            </a:r>
            <a:r>
              <a:rPr lang="fi-FI" dirty="0" smtClean="0"/>
              <a:t> </a:t>
            </a:r>
            <a:r>
              <a:rPr lang="fi-FI" dirty="0" err="1" smtClean="0"/>
              <a:t>ligula</a:t>
            </a:r>
            <a:r>
              <a:rPr lang="fi-FI" dirty="0" smtClean="0"/>
              <a:t> </a:t>
            </a:r>
            <a:r>
              <a:rPr lang="fi-FI" dirty="0" err="1" smtClean="0"/>
              <a:t>quis</a:t>
            </a:r>
            <a:r>
              <a:rPr lang="fi-FI" dirty="0" smtClean="0"/>
              <a:t> tellus.</a:t>
            </a:r>
            <a:endParaRPr lang="fi-FI" dirty="0"/>
          </a:p>
        </p:txBody>
      </p:sp>
      <p:sp>
        <p:nvSpPr>
          <p:cNvPr id="14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4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spc="15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fi-FI" dirty="0"/>
          </a:p>
        </p:txBody>
      </p:sp>
      <p:sp>
        <p:nvSpPr>
          <p:cNvPr id="6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800" spc="1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47B4EEA-956F-BE40-9EA8-75EABA78A333}" type="datetime1">
              <a:rPr lang="fi-FI" smtClean="0"/>
              <a:t>4.10.2017</a:t>
            </a:fld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1026000" y="1130784"/>
            <a:ext cx="7842250" cy="1184275"/>
          </a:xfrm>
        </p:spPr>
        <p:txBody>
          <a:bodyPr>
            <a:noAutofit/>
          </a:bodyPr>
          <a:lstStyle>
            <a:lvl1pPr algn="l">
              <a:defRPr sz="5500" b="1" spc="-300">
                <a:latin typeface="Arial" charset="0"/>
                <a:ea typeface="Arial" charset="0"/>
                <a:cs typeface="Arial" charset="0"/>
              </a:defRPr>
            </a:lvl1pPr>
            <a:lvl2pPr>
              <a:defRPr sz="5500">
                <a:latin typeface="Arial" charset="0"/>
                <a:ea typeface="Arial" charset="0"/>
                <a:cs typeface="Arial" charset="0"/>
              </a:defRPr>
            </a:lvl2pPr>
            <a:lvl3pPr>
              <a:defRPr sz="5500">
                <a:latin typeface="Arial" charset="0"/>
                <a:ea typeface="Arial" charset="0"/>
                <a:cs typeface="Arial" charset="0"/>
              </a:defRPr>
            </a:lvl3pPr>
            <a:lvl4pPr>
              <a:defRPr sz="5500">
                <a:latin typeface="Arial" charset="0"/>
                <a:ea typeface="Arial" charset="0"/>
                <a:cs typeface="Arial" charset="0"/>
              </a:defRPr>
            </a:lvl4pPr>
            <a:lvl5pPr>
              <a:defRPr sz="55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i-FI" dirty="0" smtClean="0"/>
              <a:t>Tähän joku otsikko.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15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sz="quarter" idx="11" hasCustomPrompt="1"/>
          </p:nvPr>
        </p:nvSpPr>
        <p:spPr>
          <a:xfrm>
            <a:off x="0" y="0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 smtClean="0"/>
              <a:t>Lisää kuva tai sisältö</a:t>
            </a:r>
            <a:endParaRPr lang="fi-FI" dirty="0"/>
          </a:p>
        </p:txBody>
      </p:sp>
      <p:sp>
        <p:nvSpPr>
          <p:cNvPr id="4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800" spc="1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71328D7-6069-E343-A756-88CCBBAD87E7}" type="datetime1">
              <a:rPr lang="fi-FI" smtClean="0"/>
              <a:t>4.10.2017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599" y="2233398"/>
            <a:ext cx="1828801" cy="6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7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sz="quarter" idx="11" hasCustomPrompt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 smtClean="0"/>
              <a:t>Lisää kuva tai sisältö</a:t>
            </a:r>
            <a:endParaRPr lang="fi-FI" dirty="0"/>
          </a:p>
        </p:txBody>
      </p:sp>
      <p:sp>
        <p:nvSpPr>
          <p:cNvPr id="4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800" spc="1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47DB703-5B7F-F74F-97E8-9AD1F72F1DE0}" type="datetime1">
              <a:rPr lang="fi-FI" smtClean="0"/>
              <a:t>4.10.2017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94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6"/>
          <p:cNvSpPr>
            <a:spLocks noGrp="1"/>
          </p:cNvSpPr>
          <p:nvPr>
            <p:ph sz="quarter" idx="13" hasCustomPrompt="1"/>
          </p:nvPr>
        </p:nvSpPr>
        <p:spPr>
          <a:xfrm>
            <a:off x="1026000" y="1401750"/>
            <a:ext cx="2340000" cy="23400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fi-FI" dirty="0" smtClean="0"/>
              <a:t>Lisää kuva tai sisältö</a:t>
            </a:r>
            <a:endParaRPr lang="fi-FI" dirty="0"/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3769200" y="2653198"/>
            <a:ext cx="4666346" cy="172109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buNone/>
              <a:defRPr sz="1200" baseline="0"/>
            </a:lvl1pPr>
            <a:lvl2pPr marL="457200" indent="0" algn="just">
              <a:buNone/>
              <a:defRPr/>
            </a:lvl2pPr>
            <a:lvl3pPr marL="914400" indent="0" algn="just">
              <a:buNone/>
              <a:defRPr/>
            </a:lvl3pPr>
            <a:lvl4pPr marL="1371600" indent="0" algn="just">
              <a:buNone/>
              <a:defRPr/>
            </a:lvl4pPr>
            <a:lvl5pPr marL="1828800" indent="0" algn="just">
              <a:buNone/>
              <a:defRPr/>
            </a:lvl5pPr>
          </a:lstStyle>
          <a:p>
            <a:r>
              <a:rPr lang="fi-FI" dirty="0" smtClean="0"/>
              <a:t>Nam </a:t>
            </a:r>
            <a:r>
              <a:rPr lang="fi-FI" dirty="0" err="1" smtClean="0"/>
              <a:t>eget</a:t>
            </a:r>
            <a:r>
              <a:rPr lang="fi-FI" dirty="0" smtClean="0"/>
              <a:t> </a:t>
            </a:r>
            <a:r>
              <a:rPr lang="fi-FI" dirty="0" err="1" smtClean="0"/>
              <a:t>mauris</a:t>
            </a:r>
            <a:r>
              <a:rPr lang="fi-FI" dirty="0" smtClean="0"/>
              <a:t> </a:t>
            </a:r>
            <a:r>
              <a:rPr lang="fi-FI" dirty="0" err="1" smtClean="0"/>
              <a:t>eget</a:t>
            </a:r>
            <a:r>
              <a:rPr lang="fi-FI" dirty="0" smtClean="0"/>
              <a:t> </a:t>
            </a:r>
            <a:r>
              <a:rPr lang="fi-FI" dirty="0" err="1" smtClean="0"/>
              <a:t>lectus</a:t>
            </a:r>
            <a:r>
              <a:rPr lang="fi-FI" dirty="0" smtClean="0"/>
              <a:t> </a:t>
            </a:r>
            <a:r>
              <a:rPr lang="fi-FI" dirty="0" err="1" smtClean="0"/>
              <a:t>mattis</a:t>
            </a:r>
            <a:r>
              <a:rPr lang="fi-FI" dirty="0" smtClean="0"/>
              <a:t> </a:t>
            </a:r>
            <a:r>
              <a:rPr lang="fi-FI" dirty="0" err="1" smtClean="0"/>
              <a:t>lacinia</a:t>
            </a:r>
            <a:r>
              <a:rPr lang="fi-FI" dirty="0" smtClean="0"/>
              <a:t>. </a:t>
            </a:r>
            <a:r>
              <a:rPr lang="fi-FI" dirty="0" err="1" smtClean="0"/>
              <a:t>Quisque</a:t>
            </a:r>
            <a:r>
              <a:rPr lang="fi-FI" dirty="0" smtClean="0"/>
              <a:t> </a:t>
            </a:r>
            <a:r>
              <a:rPr lang="fi-FI" dirty="0" err="1" smtClean="0"/>
              <a:t>malesuada</a:t>
            </a:r>
            <a:r>
              <a:rPr lang="fi-FI" dirty="0" smtClean="0"/>
              <a:t> </a:t>
            </a:r>
            <a:r>
              <a:rPr lang="fi-FI" dirty="0" err="1" smtClean="0"/>
              <a:t>bibendum</a:t>
            </a:r>
            <a:r>
              <a:rPr lang="fi-FI" dirty="0" smtClean="0"/>
              <a:t> </a:t>
            </a:r>
            <a:r>
              <a:rPr lang="fi-FI" dirty="0" err="1" smtClean="0"/>
              <a:t>augue</a:t>
            </a:r>
            <a:r>
              <a:rPr lang="fi-FI" dirty="0" smtClean="0"/>
              <a:t>, </a:t>
            </a:r>
            <a:r>
              <a:rPr lang="fi-FI" dirty="0" err="1" smtClean="0"/>
              <a:t>ut</a:t>
            </a:r>
            <a:r>
              <a:rPr lang="fi-FI" dirty="0" smtClean="0"/>
              <a:t> </a:t>
            </a:r>
            <a:r>
              <a:rPr lang="fi-FI" dirty="0" err="1" smtClean="0"/>
              <a:t>elementum</a:t>
            </a:r>
            <a:r>
              <a:rPr lang="fi-FI" dirty="0" smtClean="0"/>
              <a:t> </a:t>
            </a:r>
            <a:r>
              <a:rPr lang="fi-FI" dirty="0" err="1" smtClean="0"/>
              <a:t>risus</a:t>
            </a:r>
            <a:r>
              <a:rPr lang="fi-FI" dirty="0" smtClean="0"/>
              <a:t> </a:t>
            </a:r>
            <a:r>
              <a:rPr lang="fi-FI" dirty="0" err="1" smtClean="0"/>
              <a:t>tristique</a:t>
            </a:r>
            <a:r>
              <a:rPr lang="fi-FI" dirty="0" smtClean="0"/>
              <a:t> </a:t>
            </a:r>
            <a:r>
              <a:rPr lang="fi-FI" dirty="0" err="1" smtClean="0"/>
              <a:t>sit</a:t>
            </a:r>
            <a:r>
              <a:rPr lang="fi-FI" dirty="0" smtClean="0"/>
              <a:t> </a:t>
            </a:r>
            <a:r>
              <a:rPr lang="fi-FI" dirty="0" err="1" smtClean="0"/>
              <a:t>amet</a:t>
            </a:r>
            <a:r>
              <a:rPr lang="fi-FI" dirty="0" smtClean="0"/>
              <a:t>. </a:t>
            </a:r>
            <a:r>
              <a:rPr lang="fi-FI" dirty="0" err="1" smtClean="0"/>
              <a:t>Sed</a:t>
            </a:r>
            <a:r>
              <a:rPr lang="fi-FI" dirty="0" smtClean="0"/>
              <a:t> </a:t>
            </a:r>
            <a:r>
              <a:rPr lang="fi-FI" dirty="0" err="1" smtClean="0"/>
              <a:t>posuere</a:t>
            </a:r>
            <a:r>
              <a:rPr lang="fi-FI" dirty="0" smtClean="0"/>
              <a:t> </a:t>
            </a:r>
            <a:r>
              <a:rPr lang="fi-FI" dirty="0" err="1" smtClean="0"/>
              <a:t>ante</a:t>
            </a:r>
            <a:r>
              <a:rPr lang="fi-FI" dirty="0" smtClean="0"/>
              <a:t> at </a:t>
            </a:r>
            <a:r>
              <a:rPr lang="fi-FI" dirty="0" err="1" smtClean="0"/>
              <a:t>metus</a:t>
            </a:r>
            <a:r>
              <a:rPr lang="fi-FI" dirty="0" smtClean="0"/>
              <a:t> </a:t>
            </a:r>
            <a:r>
              <a:rPr lang="fi-FI" dirty="0" err="1" smtClean="0"/>
              <a:t>suscipit</a:t>
            </a:r>
            <a:r>
              <a:rPr lang="fi-FI" dirty="0" smtClean="0"/>
              <a:t>, </a:t>
            </a:r>
            <a:r>
              <a:rPr lang="fi-FI" dirty="0" err="1" smtClean="0"/>
              <a:t>tempor</a:t>
            </a:r>
            <a:r>
              <a:rPr lang="fi-FI" dirty="0" smtClean="0"/>
              <a:t> </a:t>
            </a:r>
            <a:r>
              <a:rPr lang="fi-FI" dirty="0" err="1" smtClean="0"/>
              <a:t>blandit</a:t>
            </a:r>
            <a:r>
              <a:rPr lang="fi-FI" dirty="0" smtClean="0"/>
              <a:t> </a:t>
            </a:r>
            <a:r>
              <a:rPr lang="fi-FI" dirty="0" err="1" smtClean="0"/>
              <a:t>eros</a:t>
            </a:r>
            <a:r>
              <a:rPr lang="fi-FI" dirty="0" smtClean="0"/>
              <a:t> </a:t>
            </a:r>
            <a:r>
              <a:rPr lang="fi-FI" dirty="0" err="1" smtClean="0"/>
              <a:t>fringilla</a:t>
            </a:r>
            <a:r>
              <a:rPr lang="fi-FI" dirty="0" smtClean="0"/>
              <a:t>. </a:t>
            </a:r>
            <a:r>
              <a:rPr lang="fi-FI" dirty="0" err="1" smtClean="0"/>
              <a:t>Aenean</a:t>
            </a:r>
            <a:r>
              <a:rPr lang="fi-FI" dirty="0" smtClean="0"/>
              <a:t> </a:t>
            </a:r>
            <a:r>
              <a:rPr lang="fi-FI" dirty="0" err="1" smtClean="0"/>
              <a:t>vulputate</a:t>
            </a:r>
            <a:r>
              <a:rPr lang="fi-FI" dirty="0" smtClean="0"/>
              <a:t> </a:t>
            </a:r>
            <a:r>
              <a:rPr lang="fi-FI" dirty="0" err="1" smtClean="0"/>
              <a:t>placerat</a:t>
            </a:r>
            <a:r>
              <a:rPr lang="fi-FI" dirty="0" smtClean="0"/>
              <a:t> </a:t>
            </a:r>
            <a:r>
              <a:rPr lang="fi-FI" dirty="0" err="1" smtClean="0"/>
              <a:t>leo</a:t>
            </a:r>
            <a:r>
              <a:rPr lang="fi-FI" dirty="0" smtClean="0"/>
              <a:t>, vitae </a:t>
            </a:r>
            <a:r>
              <a:rPr lang="fi-FI" dirty="0" err="1" smtClean="0"/>
              <a:t>luctus</a:t>
            </a:r>
            <a:r>
              <a:rPr lang="fi-FI" dirty="0" smtClean="0"/>
              <a:t> </a:t>
            </a:r>
            <a:r>
              <a:rPr lang="fi-FI" dirty="0" err="1" smtClean="0"/>
              <a:t>enim</a:t>
            </a:r>
            <a:r>
              <a:rPr lang="fi-FI" dirty="0" smtClean="0"/>
              <a:t> </a:t>
            </a:r>
            <a:r>
              <a:rPr lang="fi-FI" dirty="0" err="1" smtClean="0"/>
              <a:t>aliquet</a:t>
            </a:r>
            <a:r>
              <a:rPr lang="fi-FI" dirty="0" smtClean="0"/>
              <a:t> </a:t>
            </a:r>
            <a:r>
              <a:rPr lang="fi-FI" dirty="0" err="1" smtClean="0"/>
              <a:t>non</a:t>
            </a:r>
            <a:r>
              <a:rPr lang="fi-FI" dirty="0" smtClean="0"/>
              <a:t>. </a:t>
            </a:r>
            <a:r>
              <a:rPr lang="fi-FI" dirty="0" err="1" smtClean="0"/>
              <a:t>Cras</a:t>
            </a:r>
            <a:r>
              <a:rPr lang="fi-FI" dirty="0" smtClean="0"/>
              <a:t> </a:t>
            </a:r>
            <a:r>
              <a:rPr lang="fi-FI" dirty="0" err="1" smtClean="0"/>
              <a:t>vel</a:t>
            </a:r>
            <a:r>
              <a:rPr lang="fi-FI" dirty="0" smtClean="0"/>
              <a:t> magna </a:t>
            </a:r>
            <a:r>
              <a:rPr lang="fi-FI" dirty="0" err="1" smtClean="0"/>
              <a:t>auctor</a:t>
            </a:r>
            <a:r>
              <a:rPr lang="fi-FI" dirty="0" smtClean="0"/>
              <a:t>, </a:t>
            </a:r>
            <a:r>
              <a:rPr lang="fi-FI" dirty="0" err="1" smtClean="0"/>
              <a:t>varius</a:t>
            </a:r>
            <a:r>
              <a:rPr lang="fi-FI" dirty="0" smtClean="0"/>
              <a:t> </a:t>
            </a:r>
            <a:r>
              <a:rPr lang="fi-FI" dirty="0" err="1" smtClean="0"/>
              <a:t>ligula</a:t>
            </a:r>
            <a:r>
              <a:rPr lang="fi-FI" dirty="0" smtClean="0"/>
              <a:t> et, </a:t>
            </a:r>
            <a:r>
              <a:rPr lang="fi-FI" dirty="0" err="1" smtClean="0"/>
              <a:t>pellentesque</a:t>
            </a:r>
            <a:r>
              <a:rPr lang="fi-FI" dirty="0" smtClean="0"/>
              <a:t> </a:t>
            </a:r>
            <a:r>
              <a:rPr lang="fi-FI" dirty="0" err="1" smtClean="0"/>
              <a:t>risus</a:t>
            </a:r>
            <a:r>
              <a:rPr lang="fi-FI" dirty="0" smtClean="0"/>
              <a:t>. </a:t>
            </a:r>
            <a:r>
              <a:rPr lang="fi-FI" dirty="0" err="1" smtClean="0"/>
              <a:t>Maecenas</a:t>
            </a:r>
            <a:r>
              <a:rPr lang="fi-FI" dirty="0" smtClean="0"/>
              <a:t> </a:t>
            </a:r>
            <a:r>
              <a:rPr lang="fi-FI" dirty="0" err="1" smtClean="0"/>
              <a:t>mattis</a:t>
            </a:r>
            <a:r>
              <a:rPr lang="fi-FI" dirty="0" smtClean="0"/>
              <a:t>, </a:t>
            </a:r>
            <a:r>
              <a:rPr lang="fi-FI" dirty="0" err="1" smtClean="0"/>
              <a:t>leo</a:t>
            </a:r>
            <a:r>
              <a:rPr lang="fi-FI" dirty="0" smtClean="0"/>
              <a:t> at </a:t>
            </a:r>
            <a:r>
              <a:rPr lang="fi-FI" dirty="0" err="1" smtClean="0"/>
              <a:t>congue</a:t>
            </a:r>
            <a:r>
              <a:rPr lang="fi-FI" dirty="0" smtClean="0"/>
              <a:t> </a:t>
            </a:r>
            <a:r>
              <a:rPr lang="fi-FI" dirty="0" err="1" smtClean="0"/>
              <a:t>bibendum</a:t>
            </a:r>
            <a:r>
              <a:rPr lang="fi-FI" dirty="0" smtClean="0"/>
              <a:t>, </a:t>
            </a:r>
            <a:r>
              <a:rPr lang="fi-FI" dirty="0" err="1" smtClean="0"/>
              <a:t>dolor</a:t>
            </a:r>
            <a:r>
              <a:rPr lang="fi-FI" dirty="0" smtClean="0"/>
              <a:t> </a:t>
            </a:r>
            <a:r>
              <a:rPr lang="fi-FI" dirty="0" err="1" smtClean="0"/>
              <a:t>eros</a:t>
            </a:r>
            <a:r>
              <a:rPr lang="fi-FI" dirty="0" smtClean="0"/>
              <a:t> </a:t>
            </a:r>
            <a:r>
              <a:rPr lang="fi-FI" dirty="0" err="1" smtClean="0"/>
              <a:t>imperdiet</a:t>
            </a:r>
            <a:r>
              <a:rPr lang="fi-FI" dirty="0" smtClean="0"/>
              <a:t> libero, in </a:t>
            </a:r>
            <a:r>
              <a:rPr lang="fi-FI" dirty="0" err="1" smtClean="0"/>
              <a:t>gravida</a:t>
            </a:r>
            <a:r>
              <a:rPr lang="fi-FI" dirty="0" smtClean="0"/>
              <a:t> </a:t>
            </a:r>
            <a:r>
              <a:rPr lang="fi-FI" dirty="0" err="1" smtClean="0"/>
              <a:t>metus</a:t>
            </a:r>
            <a:r>
              <a:rPr lang="fi-FI" dirty="0" smtClean="0"/>
              <a:t> </a:t>
            </a:r>
            <a:r>
              <a:rPr lang="fi-FI" dirty="0" err="1" smtClean="0"/>
              <a:t>ligula</a:t>
            </a:r>
            <a:r>
              <a:rPr lang="fi-FI" dirty="0" smtClean="0"/>
              <a:t> </a:t>
            </a:r>
            <a:r>
              <a:rPr lang="fi-FI" dirty="0" err="1" smtClean="0"/>
              <a:t>quis</a:t>
            </a:r>
            <a:r>
              <a:rPr lang="fi-FI" dirty="0" smtClean="0"/>
              <a:t> tellus.</a:t>
            </a:r>
            <a:endParaRPr lang="fi-FI" dirty="0"/>
          </a:p>
        </p:txBody>
      </p:sp>
      <p:sp>
        <p:nvSpPr>
          <p:cNvPr id="14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4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spc="15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fi-FI" dirty="0"/>
          </a:p>
        </p:txBody>
      </p:sp>
      <p:sp>
        <p:nvSpPr>
          <p:cNvPr id="6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800" spc="1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46B6B13-11F9-E64B-ACC7-EB7492C49653}" type="datetime1">
              <a:rPr lang="fi-FI" smtClean="0"/>
              <a:t>4.10.2017</a:t>
            </a:fld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3769200" y="1309388"/>
            <a:ext cx="4666346" cy="1184275"/>
          </a:xfrm>
        </p:spPr>
        <p:txBody>
          <a:bodyPr anchor="b" anchorCtr="0">
            <a:noAutofit/>
          </a:bodyPr>
          <a:lstStyle>
            <a:lvl1pPr algn="l">
              <a:lnSpc>
                <a:spcPts val="3500"/>
              </a:lnSpc>
              <a:defRPr sz="3500" b="1" spc="-300">
                <a:latin typeface="Arial" charset="0"/>
                <a:ea typeface="Arial" charset="0"/>
                <a:cs typeface="Arial" charset="0"/>
              </a:defRPr>
            </a:lvl1pPr>
            <a:lvl2pPr>
              <a:defRPr sz="5500">
                <a:latin typeface="Arial" charset="0"/>
                <a:ea typeface="Arial" charset="0"/>
                <a:cs typeface="Arial" charset="0"/>
              </a:defRPr>
            </a:lvl2pPr>
            <a:lvl3pPr>
              <a:defRPr sz="5500">
                <a:latin typeface="Arial" charset="0"/>
                <a:ea typeface="Arial" charset="0"/>
                <a:cs typeface="Arial" charset="0"/>
              </a:defRPr>
            </a:lvl3pPr>
            <a:lvl4pPr>
              <a:defRPr sz="5500">
                <a:latin typeface="Arial" charset="0"/>
                <a:ea typeface="Arial" charset="0"/>
                <a:cs typeface="Arial" charset="0"/>
              </a:defRPr>
            </a:lvl4pPr>
            <a:lvl5pPr>
              <a:defRPr sz="55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i-FI" dirty="0" smtClean="0"/>
              <a:t>Tähän joku </a:t>
            </a:r>
            <a:br>
              <a:rPr lang="fi-FI" dirty="0" smtClean="0"/>
            </a:br>
            <a:r>
              <a:rPr lang="fi-FI" dirty="0" smtClean="0"/>
              <a:t>otsikko.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866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sz="quarter" idx="11" hasCustomPrompt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 smtClean="0"/>
              <a:t>Lisää kuva tai sisältö</a:t>
            </a:r>
            <a:endParaRPr lang="fi-FI" dirty="0"/>
          </a:p>
        </p:txBody>
      </p:sp>
      <p:sp>
        <p:nvSpPr>
          <p:cNvPr id="4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800" spc="1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1979CA0-3B1B-D249-8FC3-B8B4DE4A80FE}" type="datetime1">
              <a:rPr lang="fi-FI" smtClean="0"/>
              <a:t>4.10.2017</a:t>
            </a:fld>
            <a:endParaRPr lang="fi-FI" dirty="0"/>
          </a:p>
        </p:txBody>
      </p:sp>
      <p:sp>
        <p:nvSpPr>
          <p:cNvPr id="7" name="Dian numeron paikkamerkki 10"/>
          <p:cNvSpPr>
            <a:spLocks noGrp="1"/>
          </p:cNvSpPr>
          <p:nvPr>
            <p:ph type="sldNum" sz="quarter" idx="10"/>
          </p:nvPr>
        </p:nvSpPr>
        <p:spPr>
          <a:xfrm>
            <a:off x="4397828" y="4686328"/>
            <a:ext cx="348343" cy="2154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4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spc="15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23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pohja 6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Lapland_valkoinen_läpinäkyvä_pohja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2171700"/>
            <a:ext cx="2882900" cy="800100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/>
          </p:nvPr>
        </p:nvSpPr>
        <p:spPr>
          <a:xfrm>
            <a:off x="2844912" y="519522"/>
            <a:ext cx="6073080" cy="918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700" b="1">
                <a:solidFill>
                  <a:srgbClr val="808080"/>
                </a:solidFill>
                <a:latin typeface="+mj-lt"/>
                <a:cs typeface="Arial"/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9" name="Sisällön paikkamerkki 2"/>
          <p:cNvSpPr>
            <a:spLocks noGrp="1"/>
          </p:cNvSpPr>
          <p:nvPr>
            <p:ph idx="1"/>
          </p:nvPr>
        </p:nvSpPr>
        <p:spPr>
          <a:xfrm>
            <a:off x="2844912" y="1541823"/>
            <a:ext cx="6063000" cy="322544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buClr>
                <a:schemeClr val="tx1"/>
              </a:buClr>
              <a:defRPr sz="1650">
                <a:solidFill>
                  <a:schemeClr val="tx1"/>
                </a:solidFill>
                <a:latin typeface="+mj-lt"/>
                <a:cs typeface="Arial"/>
              </a:defRPr>
            </a:lvl1pPr>
            <a:lvl2pPr>
              <a:buClr>
                <a:schemeClr val="tx1"/>
              </a:buClr>
              <a:defRPr sz="1650">
                <a:solidFill>
                  <a:schemeClr val="tx1"/>
                </a:solidFill>
                <a:latin typeface="+mj-lt"/>
                <a:cs typeface="Arial"/>
              </a:defRPr>
            </a:lvl2pPr>
            <a:lvl3pPr>
              <a:buClr>
                <a:schemeClr val="tx1"/>
              </a:buClr>
              <a:defRPr sz="1650">
                <a:solidFill>
                  <a:schemeClr val="tx1"/>
                </a:solidFill>
                <a:latin typeface="+mj-lt"/>
                <a:cs typeface="Arial"/>
              </a:defRPr>
            </a:lvl3pPr>
            <a:lvl4pPr>
              <a:buClr>
                <a:schemeClr val="tx1"/>
              </a:buClr>
              <a:defRPr sz="1650">
                <a:solidFill>
                  <a:schemeClr val="tx1"/>
                </a:solidFill>
                <a:latin typeface="+mj-lt"/>
                <a:cs typeface="Arial"/>
              </a:defRPr>
            </a:lvl4pPr>
            <a:lvl5pPr>
              <a:buClr>
                <a:schemeClr val="tx1"/>
              </a:buClr>
              <a:defRPr sz="1650">
                <a:solidFill>
                  <a:schemeClr val="tx1"/>
                </a:solidFill>
                <a:latin typeface="+mj-lt"/>
                <a:cs typeface="Arial"/>
              </a:defRPr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956376" y="141480"/>
            <a:ext cx="981472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65000"/>
                  </a:schemeClr>
                </a:solidFill>
                <a:effectLst/>
                <a:latin typeface="+mj-lt"/>
              </a:defRPr>
            </a:lvl1pPr>
          </a:lstStyle>
          <a:p>
            <a:fld id="{20F14EB6-D77B-8443-B059-93F5D514F400}" type="datetime1">
              <a:rPr lang="en-US" smtClean="0"/>
              <a:t>10/4/2017</a:t>
            </a:fld>
            <a:endParaRPr lang="fi-FI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4810275"/>
            <a:ext cx="2133600" cy="230832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bg1">
                    <a:lumMod val="65000"/>
                  </a:schemeClr>
                </a:solidFill>
                <a:effectLst/>
                <a:latin typeface="+mj-lt"/>
              </a:defRPr>
            </a:lvl1pPr>
          </a:lstStyle>
          <a:p>
            <a:fld id="{F1493F2F-3151-47CE-BC60-66E0046C389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2844912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smtClean="0"/>
              <a:t>Arktinen biotalous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32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735137" y="2285426"/>
            <a:ext cx="210746" cy="57266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65120" y="746378"/>
            <a:ext cx="4413758" cy="9791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2846" y="1132840"/>
            <a:ext cx="4462780" cy="1417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arktinenbio/" TargetMode="External"/><Relationship Id="rId13" Type="http://schemas.openxmlformats.org/officeDocument/2006/relationships/image" Target="../media/image11.png"/><Relationship Id="rId18" Type="http://schemas.openxmlformats.org/officeDocument/2006/relationships/image" Target="../media/image14.jpe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12" Type="http://schemas.openxmlformats.org/officeDocument/2006/relationships/hyperlink" Target="twitter.com/arktinenbio" TargetMode="External"/><Relationship Id="rId17" Type="http://schemas.openxmlformats.org/officeDocument/2006/relationships/hyperlink" Target="http://www.lappi.fi/lapinliitto/arktinen-biotalous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hyperlink" Target="biotalousuutiset.blogspot.fi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hyperlink" Target="https://www.instagram.com/arktinenbiotalous/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hyperlink" Target="youtube.com/channel/UCo84w6aFiErweLdnpiN4A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lapinliitto/docs/elintarvikeohjelmaa4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99075800451997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hyperlink" Target="https://www.dropbox.com/s/t9dsl84tm4esh0k/REKO-ohjeet.pdf?dl=0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86278085213660/" TargetMode="External"/><Relationship Id="rId7" Type="http://schemas.openxmlformats.org/officeDocument/2006/relationships/image" Target="../media/image35.jpeg"/><Relationship Id="rId2" Type="http://schemas.openxmlformats.org/officeDocument/2006/relationships/hyperlink" Target="https://www.facebook.com/groups/299075800451997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groups/1708936475996175/" TargetMode="External"/><Relationship Id="rId5" Type="http://schemas.openxmlformats.org/officeDocument/2006/relationships/hyperlink" Target="https://www.facebook.com/groups/1636782889896708/" TargetMode="External"/><Relationship Id="rId4" Type="http://schemas.openxmlformats.org/officeDocument/2006/relationships/hyperlink" Target="https://www.facebook.com/groups/481130425419728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dropbox.com/s/mxedbihslntr30o/Vastuulliset%20elintarvikehankinnat%20OHJELMA_Rovaniemi.pdf?dl=0" TargetMode="Externa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lapinliitto/docs/biotaloudenhankejulkaisu2017-2018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hyperlink" Target="https://www.facebook.com/arktinenbio/?fref=ts" TargetMode="External"/><Relationship Id="rId7" Type="http://schemas.openxmlformats.org/officeDocument/2006/relationships/hyperlink" Target="https://www.instagram.com/arktinenbiotalous/" TargetMode="External"/><Relationship Id="rId2" Type="http://schemas.openxmlformats.org/officeDocument/2006/relationships/hyperlink" Target="http://biotalousuutiset.blogspot.fi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appi.fi/lapinliitto/arktinen-biotalous" TargetMode="External"/><Relationship Id="rId5" Type="http://schemas.openxmlformats.org/officeDocument/2006/relationships/hyperlink" Target="https://www.youtube.com/channel/UCo84w6aFiErweLdnpiN4APg" TargetMode="External"/><Relationship Id="rId4" Type="http://schemas.openxmlformats.org/officeDocument/2006/relationships/hyperlink" Target="https://twitter.com/arktinenbio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biotalousuutiset.blogspot.fi/2017/04/elintarvikealan-yrittaja-tiedatko-sina.html" TargetMode="External"/><Relationship Id="rId3" Type="http://schemas.openxmlformats.org/officeDocument/2006/relationships/hyperlink" Target="http://biotalousuutiset.blogspot.fi/" TargetMode="External"/><Relationship Id="rId7" Type="http://schemas.openxmlformats.org/officeDocument/2006/relationships/hyperlink" Target="http://biotalousuutiset.blogspot.fi/2017/03/juurenpesuloma-lapissa-toi-laajaa.html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iotalousuutiset.blogspot.fi/2017/03/saijan-kylalla-tapahtuu-monenlaista.html" TargetMode="External"/><Relationship Id="rId5" Type="http://schemas.openxmlformats.org/officeDocument/2006/relationships/hyperlink" Target="http://biotalousuutiset.blogspot.fi/2017/02/pienyrittajien-tulevaisuus.html" TargetMode="External"/><Relationship Id="rId4" Type="http://schemas.openxmlformats.org/officeDocument/2006/relationships/hyperlink" Target="http://biotalousuutiset.blogspot.fi/2017/01/sodankyla-lahiruuan-tahtikunta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us10.campaign-archive2.com/?u=57fe7674cef4a84bff01775d0&amp;amp;id=bf3ebad390" TargetMode="External"/><Relationship Id="rId7" Type="http://schemas.openxmlformats.org/officeDocument/2006/relationships/hyperlink" Target="http://lappi.us10.list-manage.com/subscribe?u=57fe7674cef4a84bff01775d0&amp;amp;id=d7ebfaf61f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ailchi.mp/lapinliitto/sininen-biotalous-lapin-kalatalouden-vahva-tulevaisuus?e=86eca0153f" TargetMode="External"/><Relationship Id="rId5" Type="http://schemas.openxmlformats.org/officeDocument/2006/relationships/hyperlink" Target="http://us10.campaign-archive1.com/?u=57fe7674cef4a84bff01775d0&amp;amp;id=b2b7afde0b&amp;amp;e=86eca0153f" TargetMode="External"/><Relationship Id="rId4" Type="http://schemas.openxmlformats.org/officeDocument/2006/relationships/hyperlink" Target="http://us10.campaign-archive1.com/?u=57fe7674cef4a84bff01775d0&amp;amp;id=19f406bce2&amp;amp;e=722f3e512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mediabank.lappi.fi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channel/UCo84w6aFiErweLdnpiN4A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dropbox.com/s/mxedbihslntr30o/Vastuulliset%20elintarvikehankinnat%20OHJELMA_Rovaniemi.pdf?dl=0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hyperlink" Target="http://biotalousuutiset.blogspot.fi/" TargetMode="External"/><Relationship Id="rId7" Type="http://schemas.openxmlformats.org/officeDocument/2006/relationships/hyperlink" Target="https://www.instagram.com/arktinenbiotalous/" TargetMode="External"/><Relationship Id="rId12" Type="http://schemas.openxmlformats.org/officeDocument/2006/relationships/image" Target="../media/image57.png"/><Relationship Id="rId2" Type="http://schemas.openxmlformats.org/officeDocument/2006/relationships/image" Target="../media/image53.jpe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hyperlink" Target="https://www.youtube.com/channel/UCo84w6aFiErweLdnpiN4APg" TargetMode="External"/><Relationship Id="rId5" Type="http://schemas.openxmlformats.org/officeDocument/2006/relationships/hyperlink" Target="https://www.facebook.com/arktinenbio/" TargetMode="External"/><Relationship Id="rId15" Type="http://schemas.openxmlformats.org/officeDocument/2006/relationships/hyperlink" Target="http://www.lappi.fi/lapinliitto/arktinen-biotalous" TargetMode="External"/><Relationship Id="rId10" Type="http://schemas.openxmlformats.org/officeDocument/2006/relationships/image" Target="../media/image56.png"/><Relationship Id="rId4" Type="http://schemas.openxmlformats.org/officeDocument/2006/relationships/image" Target="../media/image8.png"/><Relationship Id="rId9" Type="http://schemas.openxmlformats.org/officeDocument/2006/relationships/hyperlink" Target="twitter.com/arktinenbio" TargetMode="Externa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dropbox.com/s/a66zgzn6snpjmo0/KLUSTERIESITE%20FI.pdf?dl=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i.surveymonkey.com/r/RTSHC5F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biotalousuutiset.blogspot.fi/2017/09/ei-mikaan-tavallinen-luento-biotaloutta.html" TargetMode="External"/><Relationship Id="rId4" Type="http://schemas.openxmlformats.org/officeDocument/2006/relationships/hyperlink" Target="https://www.dropbox.com/sh/8b0zynp2au07mjb/AACWjk4WTbZj0bTY1nelc4N8a?dl=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h/dt588boa7q2hzc2/AAD-MAAT8wJ2TrczjnoCAyBYa?dl=0" TargetMode="External"/><Relationship Id="rId7" Type="http://schemas.openxmlformats.org/officeDocument/2006/relationships/image" Target="../media/image23.jpeg"/><Relationship Id="rId2" Type="http://schemas.openxmlformats.org/officeDocument/2006/relationships/hyperlink" Target="https://www.dropbox.com/sh/xtq7khsv69cujqe/AADFaetTZR-fHtiTWtzNrqz_a?dl=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appisopimus.net/tyopajat/arktinen-talous" TargetMode="External"/><Relationship Id="rId5" Type="http://schemas.openxmlformats.org/officeDocument/2006/relationships/hyperlink" Target="https://www.dropbox.com/sh/5rf5hd0p1bw3923/AABjUYZGIXhdiGgfwsQ_29PYa?dl=0" TargetMode="External"/><Relationship Id="rId4" Type="http://schemas.openxmlformats.org/officeDocument/2006/relationships/hyperlink" Target="https://www.dropbox.com/sh/wzf89zkjn1ovgig/AABIQ3GARVXWrIWEL6uJ8ESUa?dl=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lapinliitto/docs/elintarvikeohjelmaa4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991" cy="6103327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655" y="18203"/>
            <a:ext cx="5092505" cy="5092505"/>
          </a:xfrm>
          <a:prstGeom prst="rect">
            <a:avLst/>
          </a:prstGeom>
        </p:spPr>
      </p:pic>
      <p:sp>
        <p:nvSpPr>
          <p:cNvPr id="7" name="Otsikko 1"/>
          <p:cNvSpPr txBox="1">
            <a:spLocks/>
          </p:cNvSpPr>
          <p:nvPr/>
        </p:nvSpPr>
        <p:spPr>
          <a:xfrm>
            <a:off x="5831961" y="3894535"/>
            <a:ext cx="3239442" cy="1140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marR="0" indent="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-150" baseline="0">
                <a:ln>
                  <a:noFill/>
                </a:ln>
                <a:solidFill>
                  <a:schemeClr val="bg1"/>
                </a:solidFill>
                <a:uFillTx/>
                <a:latin typeface="Arial" charset="0"/>
                <a:ea typeface="Arial" charset="0"/>
                <a:cs typeface="Arial" charset="0"/>
                <a:sym typeface="Clarendon LT Std Roman"/>
              </a:defRPr>
            </a:lvl1pPr>
            <a:lvl2pPr marL="0" marR="0" indent="2286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2pPr>
            <a:lvl3pPr marL="0" marR="0" indent="4572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3pPr>
            <a:lvl4pPr marL="0" marR="0" indent="6858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4pPr>
            <a:lvl5pPr marL="0" marR="0" indent="9144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5pPr>
            <a:lvl6pPr marL="0" marR="0" indent="11430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6pPr>
            <a:lvl7pPr marL="0" marR="0" indent="13716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7pPr>
            <a:lvl8pPr marL="0" marR="0" indent="16002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8pPr>
            <a:lvl9pPr marL="0" marR="0" indent="18288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9pPr>
          </a:lstStyle>
          <a:p>
            <a:pPr algn="r" hangingPunct="1"/>
            <a:r>
              <a:rPr lang="fi-FI" sz="1400" dirty="0" smtClean="0"/>
              <a:t>PROJEKTIKOORDINAATTORI</a:t>
            </a:r>
          </a:p>
          <a:p>
            <a:pPr algn="r" hangingPunct="1"/>
            <a:r>
              <a:rPr lang="fi-FI" sz="1400" dirty="0" smtClean="0"/>
              <a:t>JOHANNA ASIALA, LAPIN LIITTO</a:t>
            </a:r>
          </a:p>
          <a:p>
            <a:pPr algn="r" hangingPunct="1"/>
            <a:r>
              <a:rPr lang="fi-FI" sz="1400" dirty="0" smtClean="0"/>
              <a:t>JOHANNA.ASIALA@LAPINLIITTO.FI</a:t>
            </a:r>
          </a:p>
          <a:p>
            <a:pPr algn="r" hangingPunct="1"/>
            <a:r>
              <a:rPr lang="fi-FI" sz="1400" dirty="0" smtClean="0"/>
              <a:t>040 661 2592</a:t>
            </a: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091" y="618041"/>
            <a:ext cx="1397479" cy="517103"/>
          </a:xfrm>
          <a:prstGeom prst="rect">
            <a:avLst/>
          </a:prstGeom>
        </p:spPr>
      </p:pic>
      <p:sp>
        <p:nvSpPr>
          <p:cNvPr id="11" name="Shape 26"/>
          <p:cNvSpPr/>
          <p:nvPr/>
        </p:nvSpPr>
        <p:spPr>
          <a:xfrm flipV="1">
            <a:off x="6991643" y="389464"/>
            <a:ext cx="1" cy="974256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endParaRPr dirty="0"/>
          </a:p>
        </p:txBody>
      </p:sp>
      <p:sp>
        <p:nvSpPr>
          <p:cNvPr id="13" name="Otsikko 1"/>
          <p:cNvSpPr txBox="1">
            <a:spLocks/>
          </p:cNvSpPr>
          <p:nvPr/>
        </p:nvSpPr>
        <p:spPr>
          <a:xfrm>
            <a:off x="2846617" y="3409803"/>
            <a:ext cx="3532881" cy="270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marR="0" indent="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-150" baseline="0">
                <a:ln>
                  <a:noFill/>
                </a:ln>
                <a:solidFill>
                  <a:schemeClr val="bg1"/>
                </a:solidFill>
                <a:uFillTx/>
                <a:latin typeface="Arial" charset="0"/>
                <a:ea typeface="Arial" charset="0"/>
                <a:cs typeface="Arial" charset="0"/>
                <a:sym typeface="Clarendon LT Std Roman"/>
              </a:defRPr>
            </a:lvl1pPr>
            <a:lvl2pPr marL="0" marR="0" indent="2286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2pPr>
            <a:lvl3pPr marL="0" marR="0" indent="4572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3pPr>
            <a:lvl4pPr marL="0" marR="0" indent="6858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4pPr>
            <a:lvl5pPr marL="0" marR="0" indent="9144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5pPr>
            <a:lvl6pPr marL="0" marR="0" indent="11430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6pPr>
            <a:lvl7pPr marL="0" marR="0" indent="13716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7pPr>
            <a:lvl8pPr marL="0" marR="0" indent="16002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8pPr>
            <a:lvl9pPr marL="0" marR="0" indent="18288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9pPr>
          </a:lstStyle>
          <a:p>
            <a:pPr hangingPunct="1"/>
            <a:r>
              <a:rPr lang="fi-FI" sz="2000" dirty="0" smtClean="0"/>
              <a:t>LuoLi-hankkeen päätösseminaari</a:t>
            </a:r>
          </a:p>
          <a:p>
            <a:pPr hangingPunct="1"/>
            <a:r>
              <a:rPr lang="fi-FI" sz="2000" dirty="0" smtClean="0"/>
              <a:t>4.10.2017</a:t>
            </a:r>
            <a:endParaRPr lang="fi-FI" sz="2800" dirty="0"/>
          </a:p>
        </p:txBody>
      </p:sp>
      <p:pic>
        <p:nvPicPr>
          <p:cNvPr id="3" name="Kuva 2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4" y="160001"/>
            <a:ext cx="363273" cy="361658"/>
          </a:xfrm>
          <a:prstGeom prst="rect">
            <a:avLst/>
          </a:prstGeom>
        </p:spPr>
      </p:pic>
      <p:pic>
        <p:nvPicPr>
          <p:cNvPr id="4" name="Kuva 3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3" y="144780"/>
            <a:ext cx="392101" cy="392101"/>
          </a:xfrm>
          <a:prstGeom prst="rect">
            <a:avLst/>
          </a:prstGeom>
        </p:spPr>
      </p:pic>
      <p:pic>
        <p:nvPicPr>
          <p:cNvPr id="9" name="Kuva 8">
            <a:hlinkClick r:id="rId10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30" y="144780"/>
            <a:ext cx="392101" cy="392101"/>
          </a:xfrm>
          <a:prstGeom prst="rect">
            <a:avLst/>
          </a:prstGeom>
        </p:spPr>
      </p:pic>
      <p:pic>
        <p:nvPicPr>
          <p:cNvPr id="16" name="Kuva 15">
            <a:hlinkClick r:id="rId12" action="ppaction://hlinkfil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81" y="168938"/>
            <a:ext cx="361658" cy="361658"/>
          </a:xfrm>
          <a:prstGeom prst="rect">
            <a:avLst/>
          </a:prstGeom>
        </p:spPr>
      </p:pic>
      <p:pic>
        <p:nvPicPr>
          <p:cNvPr id="17" name="Kuva 16">
            <a:hlinkClick r:id="rId14" action="ppaction://hlinkfil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54" y="23704"/>
            <a:ext cx="578241" cy="578241"/>
          </a:xfrm>
          <a:prstGeom prst="rect">
            <a:avLst/>
          </a:prstGeom>
        </p:spPr>
      </p:pic>
      <p:sp>
        <p:nvSpPr>
          <p:cNvPr id="19" name="Otsikko 1"/>
          <p:cNvSpPr txBox="1">
            <a:spLocks/>
          </p:cNvSpPr>
          <p:nvPr/>
        </p:nvSpPr>
        <p:spPr>
          <a:xfrm>
            <a:off x="127084" y="4258591"/>
            <a:ext cx="2836907" cy="614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marR="0" indent="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-150" baseline="0">
                <a:ln>
                  <a:noFill/>
                </a:ln>
                <a:solidFill>
                  <a:schemeClr val="bg1"/>
                </a:solidFill>
                <a:uFillTx/>
                <a:latin typeface="Arial" charset="0"/>
                <a:ea typeface="Arial" charset="0"/>
                <a:cs typeface="Arial" charset="0"/>
                <a:sym typeface="Clarendon LT Std Roman"/>
              </a:defRPr>
            </a:lvl1pPr>
            <a:lvl2pPr marL="0" marR="0" indent="2286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2pPr>
            <a:lvl3pPr marL="0" marR="0" indent="4572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3pPr>
            <a:lvl4pPr marL="0" marR="0" indent="6858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4pPr>
            <a:lvl5pPr marL="0" marR="0" indent="9144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5pPr>
            <a:lvl6pPr marL="0" marR="0" indent="11430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6pPr>
            <a:lvl7pPr marL="0" marR="0" indent="13716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7pPr>
            <a:lvl8pPr marL="0" marR="0" indent="16002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8pPr>
            <a:lvl9pPr marL="0" marR="0" indent="18288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9pPr>
          </a:lstStyle>
          <a:p>
            <a:pPr algn="l" hangingPunct="1"/>
            <a:r>
              <a:rPr lang="fi-FI" sz="2000" dirty="0" smtClean="0"/>
              <a:t>#BIOTALOUS</a:t>
            </a:r>
          </a:p>
          <a:p>
            <a:pPr algn="l" hangingPunct="1"/>
            <a:r>
              <a:rPr lang="fi-FI" sz="2000" dirty="0" smtClean="0"/>
              <a:t>#LAPINELINKEINO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2742192" y="1332081"/>
            <a:ext cx="358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LAPIN ELINTARVIKEOHJELMA</a:t>
            </a:r>
            <a:endParaRPr lang="fi-FI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Kuva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76" y="4705578"/>
            <a:ext cx="3257427" cy="335922"/>
          </a:xfrm>
          <a:prstGeom prst="rect">
            <a:avLst/>
          </a:prstGeom>
        </p:spPr>
      </p:pic>
      <p:pic>
        <p:nvPicPr>
          <p:cNvPr id="2" name="Kuva 1">
            <a:hlinkClick r:id="rId17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00" y="144780"/>
            <a:ext cx="710440" cy="3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6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1"/>
          </p:nvPr>
        </p:nvSpPr>
        <p:spPr>
          <a:xfrm>
            <a:off x="3695309" y="1793477"/>
            <a:ext cx="4666346" cy="2088800"/>
          </a:xfrm>
        </p:spPr>
        <p:txBody>
          <a:bodyPr/>
          <a:lstStyle/>
          <a:p>
            <a:pPr algn="ctr"/>
            <a:endParaRPr lang="fi-FI" sz="1600" b="1" dirty="0"/>
          </a:p>
          <a:p>
            <a:r>
              <a:rPr lang="fi-FI" sz="1400" b="1" dirty="0" smtClean="0"/>
              <a:t>81 </a:t>
            </a:r>
            <a:r>
              <a:rPr lang="fi-FI" sz="1400" dirty="0" smtClean="0"/>
              <a:t>erilaista tapaamista, työpajaa ja koordinaatiotapahtumaa</a:t>
            </a:r>
          </a:p>
          <a:p>
            <a:endParaRPr lang="fi-FI" sz="1400" dirty="0"/>
          </a:p>
          <a:p>
            <a:r>
              <a:rPr lang="fi-FI" sz="1400" b="1" dirty="0" smtClean="0"/>
              <a:t>18 teemaryhmän työpajaa </a:t>
            </a:r>
            <a:r>
              <a:rPr lang="fi-FI" sz="1400" dirty="0" smtClean="0"/>
              <a:t>eri teemoilla</a:t>
            </a:r>
          </a:p>
          <a:p>
            <a:r>
              <a:rPr lang="fi-FI" dirty="0"/>
              <a:t>	</a:t>
            </a:r>
            <a:r>
              <a:rPr lang="fi-FI" dirty="0" smtClean="0"/>
              <a:t>- </a:t>
            </a:r>
            <a:r>
              <a:rPr lang="fi-FI" i="1" dirty="0" smtClean="0"/>
              <a:t>elintarviketeemaryhmä</a:t>
            </a:r>
            <a:endParaRPr lang="fi-FI" dirty="0" smtClean="0"/>
          </a:p>
          <a:p>
            <a:r>
              <a:rPr lang="fi-FI" dirty="0"/>
              <a:t>	</a:t>
            </a:r>
            <a:r>
              <a:rPr lang="fi-FI" dirty="0" smtClean="0"/>
              <a:t>- </a:t>
            </a:r>
            <a:r>
              <a:rPr lang="fi-FI" i="1" dirty="0" smtClean="0"/>
              <a:t>luonnontuotteiden teemaryhmä</a:t>
            </a:r>
            <a:endParaRPr lang="fi-FI" dirty="0" smtClean="0"/>
          </a:p>
          <a:p>
            <a:r>
              <a:rPr lang="fi-FI" dirty="0"/>
              <a:t>	</a:t>
            </a:r>
            <a:r>
              <a:rPr lang="fi-FI" dirty="0" smtClean="0"/>
              <a:t>- </a:t>
            </a:r>
            <a:r>
              <a:rPr lang="fi-FI" i="1" dirty="0" smtClean="0"/>
              <a:t>sinisen biotalouden teemaryhmä</a:t>
            </a:r>
            <a:endParaRPr lang="fi-FI" dirty="0" smtClean="0"/>
          </a:p>
          <a:p>
            <a:endParaRPr lang="fi-FI" dirty="0"/>
          </a:p>
          <a:p>
            <a:r>
              <a:rPr lang="fi-FI" dirty="0" smtClean="0"/>
              <a:t>	Yli </a:t>
            </a:r>
            <a:r>
              <a:rPr lang="fi-FI" b="1" dirty="0" smtClean="0"/>
              <a:t>100 ihmistä </a:t>
            </a:r>
            <a:r>
              <a:rPr lang="fi-FI" dirty="0" smtClean="0"/>
              <a:t>työskenteli yhdessä</a:t>
            </a:r>
          </a:p>
          <a:p>
            <a:endParaRPr lang="fi-FI" dirty="0" smtClean="0"/>
          </a:p>
          <a:p>
            <a:endParaRPr lang="fi-FI" dirty="0"/>
          </a:p>
          <a:p>
            <a:r>
              <a:rPr lang="fi-FI" sz="1400" b="1" dirty="0" smtClean="0"/>
              <a:t> </a:t>
            </a:r>
          </a:p>
          <a:p>
            <a:endParaRPr lang="fi-FI" sz="1400" b="1" dirty="0"/>
          </a:p>
          <a:p>
            <a:endParaRPr lang="fi-FI" b="1" dirty="0" smtClean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1979CA0-3B1B-D249-8FC3-B8B4DE4A80FE}" type="datetime1">
              <a:rPr lang="fi-FI" smtClean="0"/>
              <a:t>4.10.2017</a:t>
            </a:fld>
            <a:endParaRPr lang="fi-FI" dirty="0"/>
          </a:p>
        </p:txBody>
      </p:sp>
      <p:graphicFrame>
        <p:nvGraphicFramePr>
          <p:cNvPr id="2" name="Kaaviokuva 1"/>
          <p:cNvGraphicFramePr/>
          <p:nvPr>
            <p:extLst>
              <p:ext uri="{D42A27DB-BD31-4B8C-83A1-F6EECF244321}">
                <p14:modId xmlns:p14="http://schemas.microsoft.com/office/powerpoint/2010/main" val="1845439817"/>
              </p:ext>
            </p:extLst>
          </p:nvPr>
        </p:nvGraphicFramePr>
        <p:xfrm>
          <a:off x="480291" y="3537529"/>
          <a:ext cx="4147127" cy="1505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iruutu 4"/>
          <p:cNvSpPr txBox="1"/>
          <p:nvPr/>
        </p:nvSpPr>
        <p:spPr>
          <a:xfrm>
            <a:off x="4746171" y="4023543"/>
            <a:ext cx="410094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i-FI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Prosessi kesti vuoden!</a:t>
            </a:r>
            <a:endParaRPr lang="fi-FI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kstin paikkamerkki 6"/>
          <p:cNvSpPr txBox="1">
            <a:spLocks/>
          </p:cNvSpPr>
          <p:nvPr/>
        </p:nvSpPr>
        <p:spPr>
          <a:xfrm>
            <a:off x="-22013" y="962790"/>
            <a:ext cx="9144000" cy="54581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algn="l">
              <a:lnSpc>
                <a:spcPts val="3500"/>
              </a:lnSpc>
              <a:defRPr sz="3500" b="1" i="0" spc="-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>
              <a:defRPr sz="5500">
                <a:latin typeface="Arial" charset="0"/>
                <a:ea typeface="Arial" charset="0"/>
                <a:cs typeface="Arial" charset="0"/>
              </a:defRPr>
            </a:lvl2pPr>
            <a:lvl3pPr marL="914400">
              <a:defRPr sz="5500">
                <a:latin typeface="Arial" charset="0"/>
                <a:ea typeface="Arial" charset="0"/>
                <a:cs typeface="Arial" charset="0"/>
              </a:defRPr>
            </a:lvl3pPr>
            <a:lvl4pPr marL="1371600">
              <a:defRPr sz="5500">
                <a:latin typeface="Arial" charset="0"/>
                <a:ea typeface="Arial" charset="0"/>
                <a:cs typeface="Arial" charset="0"/>
              </a:defRPr>
            </a:lvl4pPr>
            <a:lvl5pPr marL="1828800">
              <a:defRPr sz="5500">
                <a:latin typeface="Arial" charset="0"/>
                <a:ea typeface="Arial" charset="0"/>
                <a:cs typeface="Arial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3200" kern="0" dirty="0" smtClean="0"/>
              <a:t>LAPIN ELINTARVIKEOHJELMAN LUOMISPROSESSI</a:t>
            </a:r>
          </a:p>
          <a:p>
            <a:pPr algn="ctr"/>
            <a:r>
              <a:rPr lang="fi-FI" sz="2400" kern="0" dirty="0" smtClean="0">
                <a:solidFill>
                  <a:srgbClr val="00B0F0"/>
                </a:solidFill>
              </a:rPr>
              <a:t>- </a:t>
            </a:r>
            <a:r>
              <a:rPr lang="fi-FI" sz="2400" i="1" kern="0" dirty="0" smtClean="0">
                <a:solidFill>
                  <a:srgbClr val="00B0F0"/>
                </a:solidFill>
              </a:rPr>
              <a:t>NÄIN SE SYNTYI</a:t>
            </a:r>
            <a:endParaRPr lang="fi-FI" sz="2400" kern="0" dirty="0">
              <a:solidFill>
                <a:srgbClr val="00B0F0"/>
              </a:solidFill>
            </a:endParaRPr>
          </a:p>
        </p:txBody>
      </p:sp>
      <p:pic>
        <p:nvPicPr>
          <p:cNvPr id="13" name="Sisällön paikkamerkki 12"/>
          <p:cNvPicPr>
            <a:picLocks noGrp="1" noChangeAspect="1"/>
          </p:cNvPicPr>
          <p:nvPr>
            <p:ph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7" y="1352551"/>
            <a:ext cx="2990824" cy="2555254"/>
          </a:xfrm>
        </p:spPr>
      </p:pic>
    </p:spTree>
    <p:extLst>
      <p:ext uri="{BB962C8B-B14F-4D97-AF65-F5344CB8AC3E}">
        <p14:creationId xmlns:p14="http://schemas.microsoft.com/office/powerpoint/2010/main" val="3331863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34280" y="4727346"/>
            <a:ext cx="7747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0" name="Sisällön paikkamerkki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23950"/>
            <a:ext cx="2755900" cy="2512842"/>
          </a:xfrm>
        </p:spPr>
      </p:pic>
      <p:sp>
        <p:nvSpPr>
          <p:cNvPr id="7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769200" y="1276350"/>
            <a:ext cx="4666346" cy="3016494"/>
          </a:xfrm>
        </p:spPr>
        <p:txBody>
          <a:bodyPr/>
          <a:lstStyle/>
          <a:p>
            <a:pPr marL="299085" indent="-286385">
              <a:lnSpc>
                <a:spcPts val="176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fi-FI" spc="5" dirty="0">
                <a:latin typeface="Calibri"/>
                <a:cs typeface="Calibri"/>
              </a:rPr>
              <a:t>Kuvata Lapin elintarvikealan</a:t>
            </a:r>
            <a:r>
              <a:rPr lang="fi-FI" spc="65" dirty="0">
                <a:latin typeface="Calibri"/>
                <a:cs typeface="Calibri"/>
              </a:rPr>
              <a:t> </a:t>
            </a:r>
            <a:r>
              <a:rPr lang="fi-FI" spc="5" dirty="0" smtClean="0">
                <a:latin typeface="Calibri"/>
                <a:cs typeface="Calibri"/>
              </a:rPr>
              <a:t>nykytilanne</a:t>
            </a:r>
          </a:p>
          <a:p>
            <a:pPr marL="299085" indent="-286385">
              <a:lnSpc>
                <a:spcPts val="176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fi-FI" dirty="0">
              <a:latin typeface="Calibri"/>
              <a:cs typeface="Calibri"/>
            </a:endParaRPr>
          </a:p>
          <a:p>
            <a:pPr marL="299085" marR="888365" indent="-286385">
              <a:lnSpc>
                <a:spcPts val="1610"/>
              </a:lnSpc>
              <a:spcBef>
                <a:spcPts val="15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fi-FI" spc="5" dirty="0">
                <a:latin typeface="Calibri"/>
                <a:cs typeface="Calibri"/>
              </a:rPr>
              <a:t>Tuoda esille Lapin elintarviketuotannon  </a:t>
            </a:r>
            <a:r>
              <a:rPr lang="fi-FI" spc="5" dirty="0" smtClean="0">
                <a:latin typeface="Calibri"/>
                <a:cs typeface="Calibri"/>
              </a:rPr>
              <a:t>mahdollisuudet</a:t>
            </a:r>
          </a:p>
          <a:p>
            <a:pPr marL="299085" marR="888365" indent="-286385">
              <a:lnSpc>
                <a:spcPts val="1610"/>
              </a:lnSpc>
              <a:spcBef>
                <a:spcPts val="15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fi-FI" dirty="0">
              <a:latin typeface="Calibri"/>
              <a:cs typeface="Calibri"/>
            </a:endParaRPr>
          </a:p>
          <a:p>
            <a:pPr marL="299085" indent="-286385">
              <a:lnSpc>
                <a:spcPts val="143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fi-FI" spc="5" dirty="0">
                <a:latin typeface="Calibri"/>
                <a:cs typeface="Calibri"/>
              </a:rPr>
              <a:t>Tuoda esille </a:t>
            </a:r>
            <a:r>
              <a:rPr lang="fi-FI" spc="5" dirty="0" smtClean="0">
                <a:latin typeface="Calibri"/>
                <a:cs typeface="Calibri"/>
              </a:rPr>
              <a:t>toimenpiteet, </a:t>
            </a:r>
            <a:r>
              <a:rPr lang="fi-FI" spc="5" dirty="0">
                <a:latin typeface="Calibri"/>
                <a:cs typeface="Calibri"/>
              </a:rPr>
              <a:t>joilla</a:t>
            </a:r>
            <a:r>
              <a:rPr lang="fi-FI" spc="150" dirty="0">
                <a:latin typeface="Calibri"/>
                <a:cs typeface="Calibri"/>
              </a:rPr>
              <a:t> </a:t>
            </a:r>
            <a:r>
              <a:rPr lang="fi-FI" spc="5" dirty="0">
                <a:latin typeface="Calibri"/>
                <a:cs typeface="Calibri"/>
              </a:rPr>
              <a:t>lappilainen</a:t>
            </a:r>
            <a:endParaRPr lang="fi-FI" dirty="0">
              <a:latin typeface="Calibri"/>
              <a:cs typeface="Calibri"/>
            </a:endParaRPr>
          </a:p>
          <a:p>
            <a:pPr marL="299085"/>
            <a:r>
              <a:rPr lang="fi-FI" spc="5" dirty="0">
                <a:latin typeface="Calibri"/>
                <a:cs typeface="Calibri"/>
              </a:rPr>
              <a:t>elintarviketalous saadaan</a:t>
            </a:r>
            <a:r>
              <a:rPr lang="fi-FI" spc="50" dirty="0">
                <a:latin typeface="Calibri"/>
                <a:cs typeface="Calibri"/>
              </a:rPr>
              <a:t> </a:t>
            </a:r>
            <a:r>
              <a:rPr lang="fi-FI" dirty="0" smtClean="0">
                <a:latin typeface="Calibri"/>
                <a:cs typeface="Calibri"/>
              </a:rPr>
              <a:t>nousemaan</a:t>
            </a:r>
          </a:p>
          <a:p>
            <a:pPr marL="299085"/>
            <a:endParaRPr lang="fi-FI" dirty="0">
              <a:latin typeface="Calibri"/>
              <a:cs typeface="Calibri"/>
            </a:endParaRPr>
          </a:p>
          <a:p>
            <a:pPr marL="299085" marR="5080" indent="-286385">
              <a:spcBef>
                <a:spcPts val="16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fi-FI" spc="5" dirty="0">
                <a:latin typeface="Calibri"/>
                <a:cs typeface="Calibri"/>
              </a:rPr>
              <a:t>Tarkastella Lapin elintarviketuotantoa lappilaisten  erityispiirteiden, </a:t>
            </a:r>
            <a:r>
              <a:rPr lang="fi-FI" dirty="0">
                <a:latin typeface="Calibri"/>
                <a:cs typeface="Calibri"/>
              </a:rPr>
              <a:t>kysynnän ja </a:t>
            </a:r>
            <a:r>
              <a:rPr lang="fi-FI" spc="5" dirty="0">
                <a:latin typeface="Calibri"/>
                <a:cs typeface="Calibri"/>
              </a:rPr>
              <a:t>mahdollisuuksien  </a:t>
            </a:r>
            <a:r>
              <a:rPr lang="fi-FI" spc="5" dirty="0" smtClean="0">
                <a:latin typeface="Calibri"/>
                <a:cs typeface="Calibri"/>
              </a:rPr>
              <a:t>kautta</a:t>
            </a:r>
          </a:p>
          <a:p>
            <a:pPr marL="299085" marR="5080" indent="-286385">
              <a:spcBef>
                <a:spcPts val="16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fi-FI" dirty="0">
              <a:latin typeface="Calibri"/>
              <a:cs typeface="Calibri"/>
            </a:endParaRPr>
          </a:p>
          <a:p>
            <a:pPr marL="299085" marR="55880" indent="-286385"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fi-FI" spc="5" dirty="0">
                <a:latin typeface="Calibri"/>
                <a:cs typeface="Calibri"/>
              </a:rPr>
              <a:t>Herättää lappilaiset </a:t>
            </a:r>
            <a:r>
              <a:rPr lang="fi-FI" dirty="0">
                <a:latin typeface="Calibri"/>
                <a:cs typeface="Calibri"/>
              </a:rPr>
              <a:t>näkemään </a:t>
            </a:r>
            <a:r>
              <a:rPr lang="fi-FI" spc="5" dirty="0" smtClean="0">
                <a:latin typeface="Calibri"/>
                <a:cs typeface="Calibri"/>
              </a:rPr>
              <a:t>potentiaali, </a:t>
            </a:r>
            <a:r>
              <a:rPr lang="fi-FI" dirty="0">
                <a:latin typeface="Calibri"/>
                <a:cs typeface="Calibri"/>
              </a:rPr>
              <a:t>joka  </a:t>
            </a:r>
            <a:r>
              <a:rPr lang="fi-FI" spc="5" dirty="0">
                <a:latin typeface="Calibri"/>
                <a:cs typeface="Calibri"/>
              </a:rPr>
              <a:t>Lapin elintarviketuotannossa</a:t>
            </a:r>
            <a:r>
              <a:rPr lang="fi-FI" spc="45" dirty="0">
                <a:latin typeface="Calibri"/>
                <a:cs typeface="Calibri"/>
              </a:rPr>
              <a:t> </a:t>
            </a:r>
            <a:r>
              <a:rPr lang="fi-FI" dirty="0">
                <a:latin typeface="Calibri"/>
                <a:cs typeface="Calibri"/>
              </a:rPr>
              <a:t>on</a:t>
            </a:r>
          </a:p>
          <a:p>
            <a:endParaRPr lang="fi-FI" dirty="0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2"/>
          </p:nvPr>
        </p:nvSpPr>
        <p:spPr>
          <a:xfrm>
            <a:off x="3735333" y="361950"/>
            <a:ext cx="4666346" cy="652762"/>
          </a:xfrm>
        </p:spPr>
        <p:txBody>
          <a:bodyPr/>
          <a:lstStyle/>
          <a:p>
            <a:r>
              <a:rPr lang="fi-FI" dirty="0" smtClean="0"/>
              <a:t>OHJELMAN TEHTÄVÄ</a:t>
            </a:r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08372" y="4727346"/>
            <a:ext cx="129539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latin typeface="Calibri"/>
                <a:cs typeface="Calibri"/>
              </a:rPr>
              <a:t>11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89721" y="1420429"/>
            <a:ext cx="4498340" cy="31148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marR="5080" indent="-172085">
              <a:lnSpc>
                <a:spcPct val="110800"/>
              </a:lnSpc>
              <a:buFont typeface="Arial"/>
              <a:buChar char="•"/>
              <a:tabLst>
                <a:tab pos="185420" algn="l"/>
              </a:tabLst>
            </a:pPr>
            <a:r>
              <a:rPr sz="1200" spc="5" dirty="0">
                <a:latin typeface="Calibri"/>
                <a:cs typeface="Calibri"/>
              </a:rPr>
              <a:t>Lapissa </a:t>
            </a:r>
            <a:r>
              <a:rPr sz="1200" spc="10" dirty="0">
                <a:latin typeface="Calibri"/>
                <a:cs typeface="Calibri"/>
              </a:rPr>
              <a:t>kulutetaan </a:t>
            </a:r>
            <a:r>
              <a:rPr sz="1200" spc="5" dirty="0">
                <a:latin typeface="Calibri"/>
                <a:cs typeface="Calibri"/>
              </a:rPr>
              <a:t>elintarvikkeita vuosittain n. 450 </a:t>
            </a:r>
            <a:r>
              <a:rPr lang="fi-FI" sz="1200" spc="5" dirty="0" smtClean="0">
                <a:latin typeface="Calibri"/>
                <a:cs typeface="Calibri"/>
              </a:rPr>
              <a:t>miljoonan</a:t>
            </a:r>
            <a:r>
              <a:rPr sz="1200" spc="5" dirty="0" smtClean="0">
                <a:latin typeface="Calibri"/>
                <a:cs typeface="Calibri"/>
              </a:rPr>
              <a:t> </a:t>
            </a:r>
            <a:r>
              <a:rPr lang="fi-FI" sz="1200" spc="5" dirty="0" smtClean="0">
                <a:latin typeface="Calibri"/>
                <a:cs typeface="Calibri"/>
              </a:rPr>
              <a:t>euron</a:t>
            </a:r>
            <a:r>
              <a:rPr sz="1200" spc="5" dirty="0" smtClean="0">
                <a:latin typeface="Calibri"/>
                <a:cs typeface="Calibri"/>
              </a:rPr>
              <a:t>  </a:t>
            </a:r>
            <a:r>
              <a:rPr lang="fi-FI" sz="1200" spc="5" dirty="0" smtClean="0">
                <a:latin typeface="Calibri"/>
                <a:cs typeface="Calibri"/>
              </a:rPr>
              <a:t>edestä</a:t>
            </a:r>
          </a:p>
          <a:p>
            <a:pPr marL="184785" marR="5080" indent="-172085">
              <a:lnSpc>
                <a:spcPct val="110800"/>
              </a:lnSpc>
              <a:buFont typeface="Arial"/>
              <a:buChar char="•"/>
              <a:tabLst>
                <a:tab pos="185420" algn="l"/>
              </a:tabLst>
            </a:pPr>
            <a:endParaRPr lang="fi-FI" sz="1200" spc="5" dirty="0">
              <a:latin typeface="Calibri"/>
              <a:cs typeface="Calibri"/>
            </a:endParaRPr>
          </a:p>
          <a:p>
            <a:pPr marL="184785" marR="5080" indent="-172085">
              <a:lnSpc>
                <a:spcPct val="110800"/>
              </a:lnSpc>
              <a:buFont typeface="Arial"/>
              <a:buChar char="•"/>
              <a:tabLst>
                <a:tab pos="185420" algn="l"/>
              </a:tabLst>
            </a:pPr>
            <a:r>
              <a:rPr lang="fi-FI" sz="1200" spc="10" dirty="0" smtClean="0">
                <a:latin typeface="Calibri"/>
                <a:cs typeface="Calibri"/>
              </a:rPr>
              <a:t>Erittäin</a:t>
            </a:r>
            <a:r>
              <a:rPr sz="1200" spc="10" dirty="0" smtClean="0">
                <a:latin typeface="Calibri"/>
                <a:cs typeface="Calibri"/>
              </a:rPr>
              <a:t> </a:t>
            </a:r>
            <a:r>
              <a:rPr lang="fi-FI" sz="1200" spc="10" dirty="0" smtClean="0">
                <a:latin typeface="Calibri"/>
                <a:cs typeface="Calibri"/>
              </a:rPr>
              <a:t>kapea-alainen</a:t>
            </a:r>
            <a:r>
              <a:rPr sz="1200" spc="-55" dirty="0" smtClean="0">
                <a:latin typeface="Calibri"/>
                <a:cs typeface="Calibri"/>
              </a:rPr>
              <a:t> </a:t>
            </a:r>
            <a:r>
              <a:rPr lang="fi-FI" sz="1200" spc="10" dirty="0" smtClean="0">
                <a:latin typeface="Calibri"/>
                <a:cs typeface="Calibri"/>
              </a:rPr>
              <a:t>tuotantorakenne</a:t>
            </a:r>
          </a:p>
          <a:p>
            <a:pPr marL="184785" marR="5080" indent="-172085">
              <a:lnSpc>
                <a:spcPct val="110800"/>
              </a:lnSpc>
              <a:buFont typeface="Arial"/>
              <a:buChar char="•"/>
              <a:tabLst>
                <a:tab pos="185420" algn="l"/>
              </a:tabLst>
            </a:pPr>
            <a:endParaRPr sz="12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55"/>
              </a:spcBef>
              <a:buFont typeface="Arial"/>
              <a:buChar char="•"/>
              <a:tabLst>
                <a:tab pos="185420" algn="l"/>
              </a:tabLst>
            </a:pPr>
            <a:r>
              <a:rPr lang="fi-FI" sz="1200" spc="10" dirty="0" smtClean="0">
                <a:latin typeface="Calibri"/>
                <a:cs typeface="Calibri"/>
              </a:rPr>
              <a:t>Jalostustoiminta</a:t>
            </a:r>
            <a:r>
              <a:rPr sz="1200" spc="10" dirty="0" smtClean="0">
                <a:latin typeface="Calibri"/>
                <a:cs typeface="Calibri"/>
              </a:rPr>
              <a:t> </a:t>
            </a:r>
            <a:r>
              <a:rPr lang="fi-FI" sz="1200" spc="5" dirty="0" smtClean="0">
                <a:latin typeface="Calibri"/>
                <a:cs typeface="Calibri"/>
              </a:rPr>
              <a:t>hyvin</a:t>
            </a:r>
            <a:r>
              <a:rPr sz="1200" spc="-30" dirty="0" smtClean="0">
                <a:latin typeface="Calibri"/>
                <a:cs typeface="Calibri"/>
              </a:rPr>
              <a:t> </a:t>
            </a:r>
            <a:r>
              <a:rPr lang="fi-FI" sz="1200" spc="5" dirty="0" smtClean="0">
                <a:latin typeface="Calibri"/>
                <a:cs typeface="Calibri"/>
              </a:rPr>
              <a:t>vähäistä - tällä hetkellä vain 10 % </a:t>
            </a:r>
          </a:p>
          <a:p>
            <a:pPr marL="184785" indent="-172085">
              <a:lnSpc>
                <a:spcPct val="100000"/>
              </a:lnSpc>
              <a:spcBef>
                <a:spcPts val="155"/>
              </a:spcBef>
              <a:buFont typeface="Arial"/>
              <a:buChar char="•"/>
              <a:tabLst>
                <a:tab pos="185420" algn="l"/>
              </a:tabLst>
            </a:pPr>
            <a:endParaRPr sz="1200" dirty="0">
              <a:latin typeface="Calibri"/>
              <a:cs typeface="Calibri"/>
            </a:endParaRPr>
          </a:p>
          <a:p>
            <a:pPr marL="184785" marR="238125" indent="-172085">
              <a:lnSpc>
                <a:spcPts val="1610"/>
              </a:lnSpc>
              <a:spcBef>
                <a:spcPts val="65"/>
              </a:spcBef>
              <a:buFont typeface="Arial"/>
              <a:buChar char="•"/>
              <a:tabLst>
                <a:tab pos="185420" algn="l"/>
              </a:tabLst>
            </a:pPr>
            <a:r>
              <a:rPr sz="1200" spc="10" dirty="0">
                <a:latin typeface="Calibri"/>
                <a:cs typeface="Calibri"/>
              </a:rPr>
              <a:t>Lappi </a:t>
            </a:r>
            <a:r>
              <a:rPr sz="1200" spc="5" dirty="0">
                <a:latin typeface="Calibri"/>
                <a:cs typeface="Calibri"/>
              </a:rPr>
              <a:t>on </a:t>
            </a:r>
            <a:r>
              <a:rPr sz="1200" spc="10" dirty="0">
                <a:latin typeface="Calibri"/>
                <a:cs typeface="Calibri"/>
              </a:rPr>
              <a:t>kuluttajatuotteena laskettuna </a:t>
            </a:r>
            <a:r>
              <a:rPr sz="1200" spc="5" dirty="0">
                <a:latin typeface="Calibri"/>
                <a:cs typeface="Calibri"/>
              </a:rPr>
              <a:t>omavarainen ainoastaan  </a:t>
            </a:r>
            <a:r>
              <a:rPr sz="1200" spc="10" dirty="0">
                <a:latin typeface="Calibri"/>
                <a:cs typeface="Calibri"/>
              </a:rPr>
              <a:t>poronlihan, </a:t>
            </a:r>
            <a:r>
              <a:rPr sz="1200" spc="5" dirty="0">
                <a:latin typeface="Calibri"/>
                <a:cs typeface="Calibri"/>
              </a:rPr>
              <a:t>lampaan lihan ja </a:t>
            </a:r>
            <a:r>
              <a:rPr lang="fi-FI" sz="1200" spc="10" dirty="0" smtClean="0">
                <a:latin typeface="Calibri"/>
                <a:cs typeface="Calibri"/>
              </a:rPr>
              <a:t>nauriin</a:t>
            </a:r>
            <a:r>
              <a:rPr sz="1200" spc="10" dirty="0" smtClean="0">
                <a:latin typeface="Calibri"/>
                <a:cs typeface="Calibri"/>
              </a:rPr>
              <a:t> </a:t>
            </a:r>
            <a:r>
              <a:rPr lang="fi-FI" sz="1200" spc="5" dirty="0" smtClean="0">
                <a:latin typeface="Calibri"/>
                <a:cs typeface="Calibri"/>
              </a:rPr>
              <a:t>osalta</a:t>
            </a:r>
          </a:p>
          <a:p>
            <a:pPr marL="184785" marR="238125" indent="-172085">
              <a:lnSpc>
                <a:spcPts val="1610"/>
              </a:lnSpc>
              <a:spcBef>
                <a:spcPts val="65"/>
              </a:spcBef>
              <a:buFont typeface="Arial"/>
              <a:buChar char="•"/>
              <a:tabLst>
                <a:tab pos="185420" algn="l"/>
              </a:tabLst>
            </a:pPr>
            <a:endParaRPr sz="1200" dirty="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70"/>
              </a:spcBef>
              <a:buFont typeface="Arial"/>
              <a:buChar char="•"/>
              <a:tabLst>
                <a:tab pos="185420" algn="l"/>
              </a:tabLst>
            </a:pPr>
            <a:r>
              <a:rPr sz="1200" spc="10" dirty="0">
                <a:latin typeface="Calibri"/>
                <a:cs typeface="Calibri"/>
              </a:rPr>
              <a:t>Luonnonmarjat </a:t>
            </a:r>
            <a:r>
              <a:rPr sz="1200" spc="5" dirty="0">
                <a:latin typeface="Calibri"/>
                <a:cs typeface="Calibri"/>
              </a:rPr>
              <a:t>viedään pääosin </a:t>
            </a:r>
            <a:r>
              <a:rPr sz="1200" spc="10" dirty="0">
                <a:latin typeface="Calibri"/>
                <a:cs typeface="Calibri"/>
              </a:rPr>
              <a:t>maakunnan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ulkopuolelle</a:t>
            </a:r>
            <a:endParaRPr sz="1200" dirty="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  <a:spcBef>
                <a:spcPts val="150"/>
              </a:spcBef>
            </a:pPr>
            <a:r>
              <a:rPr lang="fi-FI" sz="1200" spc="5" dirty="0" smtClean="0">
                <a:latin typeface="Calibri"/>
                <a:cs typeface="Calibri"/>
              </a:rPr>
              <a:t>jalostettavaksi</a:t>
            </a:r>
          </a:p>
          <a:p>
            <a:pPr marL="184785">
              <a:lnSpc>
                <a:spcPct val="100000"/>
              </a:lnSpc>
              <a:spcBef>
                <a:spcPts val="150"/>
              </a:spcBef>
            </a:pPr>
            <a:endParaRPr sz="1200" dirty="0">
              <a:latin typeface="Calibri"/>
              <a:cs typeface="Calibri"/>
            </a:endParaRPr>
          </a:p>
          <a:p>
            <a:pPr marL="184785" marR="212725" indent="-172085">
              <a:lnSpc>
                <a:spcPct val="110800"/>
              </a:lnSpc>
              <a:spcBef>
                <a:spcPts val="10"/>
              </a:spcBef>
              <a:buFont typeface="Arial"/>
              <a:buChar char="•"/>
              <a:tabLst>
                <a:tab pos="185420" algn="l"/>
              </a:tabLst>
            </a:pPr>
            <a:r>
              <a:rPr sz="1200" spc="10" dirty="0">
                <a:latin typeface="Calibri"/>
                <a:cs typeface="Calibri"/>
              </a:rPr>
              <a:t>Euroopalle </a:t>
            </a:r>
            <a:r>
              <a:rPr sz="1200" spc="5" dirty="0">
                <a:latin typeface="Calibri"/>
                <a:cs typeface="Calibri"/>
              </a:rPr>
              <a:t>tyypillinen </a:t>
            </a:r>
            <a:r>
              <a:rPr sz="1200" spc="10" dirty="0">
                <a:latin typeface="Calibri"/>
                <a:cs typeface="Calibri"/>
              </a:rPr>
              <a:t>pienimuotoinen </a:t>
            </a:r>
            <a:r>
              <a:rPr sz="1200" spc="5" dirty="0">
                <a:latin typeface="Calibri"/>
                <a:cs typeface="Calibri"/>
              </a:rPr>
              <a:t>ja </a:t>
            </a:r>
            <a:r>
              <a:rPr sz="1200" spc="10" dirty="0">
                <a:latin typeface="Calibri"/>
                <a:cs typeface="Calibri"/>
              </a:rPr>
              <a:t>verkottunut </a:t>
            </a:r>
            <a:r>
              <a:rPr sz="1200" spc="5" dirty="0">
                <a:latin typeface="Calibri"/>
                <a:cs typeface="Calibri"/>
              </a:rPr>
              <a:t>paikallinen  jalostusrakenne </a:t>
            </a:r>
            <a:r>
              <a:rPr sz="1200" spc="10" dirty="0">
                <a:latin typeface="Calibri"/>
                <a:cs typeface="Calibri"/>
              </a:rPr>
              <a:t>puuttuu </a:t>
            </a:r>
            <a:r>
              <a:rPr sz="1200" spc="5" dirty="0">
                <a:latin typeface="Calibri"/>
                <a:cs typeface="Calibri"/>
              </a:rPr>
              <a:t>lähes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kokonaan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86200" y="666750"/>
            <a:ext cx="3212211" cy="551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0" dirty="0"/>
              <a:t>N</a:t>
            </a:r>
            <a:r>
              <a:rPr spc="-305" dirty="0"/>
              <a:t>ykytil</a:t>
            </a:r>
            <a:r>
              <a:rPr dirty="0"/>
              <a:t>a</a:t>
            </a:r>
          </a:p>
        </p:txBody>
      </p:sp>
      <p:sp>
        <p:nvSpPr>
          <p:cNvPr id="6" name="object 6"/>
          <p:cNvSpPr/>
          <p:nvPr/>
        </p:nvSpPr>
        <p:spPr>
          <a:xfrm>
            <a:off x="394662" y="1434399"/>
            <a:ext cx="3282696" cy="26433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13</a:t>
            </a:fld>
            <a:endParaRPr lang="uk-UA" dirty="0"/>
          </a:p>
        </p:txBody>
      </p:sp>
      <p:pic>
        <p:nvPicPr>
          <p:cNvPr id="5" name="Sisällön paikkamerkk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95250"/>
            <a:ext cx="8974667" cy="5048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2" name="Sisällön paikkamerkki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763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1"/>
          </p:nvPr>
        </p:nvSpPr>
        <p:spPr>
          <a:xfrm>
            <a:off x="646545" y="1828800"/>
            <a:ext cx="4099626" cy="2422855"/>
          </a:xfrm>
        </p:spPr>
        <p:txBody>
          <a:bodyPr/>
          <a:lstStyle/>
          <a:p>
            <a:pPr algn="ctr"/>
            <a:r>
              <a:rPr lang="fi-FI" sz="1600" b="1" dirty="0" smtClean="0"/>
              <a:t>Konkreettiset toimet vuoteen 2025 vision saavuttamiseksi.</a:t>
            </a:r>
          </a:p>
          <a:p>
            <a:pPr algn="ctr"/>
            <a:endParaRPr lang="fi-FI" b="1" dirty="0" smtClean="0"/>
          </a:p>
          <a:p>
            <a:pPr algn="ctr"/>
            <a:r>
              <a:rPr lang="fi-FI" b="1" dirty="0" smtClean="0">
                <a:solidFill>
                  <a:srgbClr val="FFC000"/>
                </a:solidFill>
              </a:rPr>
              <a:t>JATKOJALOSTUS</a:t>
            </a:r>
            <a:r>
              <a:rPr lang="fi-FI" b="1" dirty="0" smtClean="0"/>
              <a:t> 	</a:t>
            </a:r>
            <a:r>
              <a:rPr lang="fi-FI" b="1" dirty="0" smtClean="0">
                <a:solidFill>
                  <a:srgbClr val="00B050"/>
                </a:solidFill>
              </a:rPr>
              <a:t>OSAAMISEN KEHITTÄMINEN</a:t>
            </a:r>
          </a:p>
          <a:p>
            <a:pPr algn="ctr"/>
            <a:endParaRPr lang="fi-FI" b="1" dirty="0" smtClean="0">
              <a:solidFill>
                <a:srgbClr val="FFC000"/>
              </a:solidFill>
            </a:endParaRPr>
          </a:p>
          <a:p>
            <a:pPr algn="ctr"/>
            <a:r>
              <a:rPr lang="fi-FI" b="1" dirty="0" smtClean="0">
                <a:solidFill>
                  <a:srgbClr val="FFC000"/>
                </a:solidFill>
              </a:rPr>
              <a:t>YHTEISTYÖ</a:t>
            </a:r>
          </a:p>
          <a:p>
            <a:pPr algn="ctr"/>
            <a:r>
              <a:rPr lang="fi-FI" sz="1100" b="1" i="1" dirty="0" smtClean="0">
                <a:solidFill>
                  <a:srgbClr val="FFC000"/>
                </a:solidFill>
              </a:rPr>
              <a:t>avoimuus, luottamus </a:t>
            </a:r>
          </a:p>
          <a:p>
            <a:pPr algn="ctr"/>
            <a:endParaRPr lang="fi-FI" b="1" dirty="0" smtClean="0"/>
          </a:p>
          <a:p>
            <a:pPr algn="ctr"/>
            <a:r>
              <a:rPr lang="fi-FI" b="1" dirty="0" smtClean="0">
                <a:solidFill>
                  <a:srgbClr val="00B050"/>
                </a:solidFill>
              </a:rPr>
              <a:t>VIESTINTÄ</a:t>
            </a:r>
            <a:r>
              <a:rPr lang="fi-FI" b="1" dirty="0" smtClean="0"/>
              <a:t>	</a:t>
            </a:r>
            <a:r>
              <a:rPr lang="fi-FI" b="1" dirty="0" smtClean="0">
                <a:solidFill>
                  <a:srgbClr val="FFC000"/>
                </a:solidFill>
              </a:rPr>
              <a:t>ASIAKASSEGMENTIT</a:t>
            </a:r>
          </a:p>
          <a:p>
            <a:pPr algn="ctr"/>
            <a:endParaRPr lang="fi-FI" b="1" dirty="0" smtClean="0"/>
          </a:p>
          <a:p>
            <a:pPr algn="ctr"/>
            <a:r>
              <a:rPr lang="fi-FI" b="1" dirty="0" smtClean="0">
                <a:solidFill>
                  <a:srgbClr val="00B050"/>
                </a:solidFill>
              </a:rPr>
              <a:t>ELINTARVIKETALO-KONSEPTI</a:t>
            </a:r>
          </a:p>
          <a:p>
            <a:pPr algn="ctr"/>
            <a:endParaRPr lang="fi-FI" b="1" dirty="0" smtClean="0"/>
          </a:p>
          <a:p>
            <a:pPr algn="ctr"/>
            <a:r>
              <a:rPr lang="fi-FI" b="1" dirty="0" smtClean="0">
                <a:solidFill>
                  <a:srgbClr val="FFC000"/>
                </a:solidFill>
              </a:rPr>
              <a:t>TUTKIMUS</a:t>
            </a:r>
            <a:r>
              <a:rPr lang="fi-FI" b="1" dirty="0" smtClean="0"/>
              <a:t>	</a:t>
            </a:r>
            <a:r>
              <a:rPr lang="fi-FI" b="1" dirty="0" smtClean="0">
                <a:solidFill>
                  <a:srgbClr val="00B050"/>
                </a:solidFill>
              </a:rPr>
              <a:t>MARKKINOINTI</a:t>
            </a:r>
          </a:p>
          <a:p>
            <a:pPr algn="ctr"/>
            <a:endParaRPr lang="fi-FI" b="1" dirty="0" smtClean="0"/>
          </a:p>
          <a:p>
            <a:pPr algn="ctr"/>
            <a:r>
              <a:rPr lang="fi-FI" b="1" dirty="0" smtClean="0">
                <a:solidFill>
                  <a:srgbClr val="00B050"/>
                </a:solidFill>
              </a:rPr>
              <a:t>LOGISTIIKKA</a:t>
            </a:r>
            <a:r>
              <a:rPr lang="fi-FI" b="1" dirty="0" smtClean="0">
                <a:solidFill>
                  <a:schemeClr val="accent4"/>
                </a:solidFill>
              </a:rPr>
              <a:t> 	</a:t>
            </a:r>
            <a:r>
              <a:rPr lang="fi-FI" b="1" dirty="0" smtClean="0">
                <a:solidFill>
                  <a:srgbClr val="FFC000"/>
                </a:solidFill>
              </a:rPr>
              <a:t>KANSAINVÄLISTYMINEN</a:t>
            </a:r>
          </a:p>
          <a:p>
            <a:endParaRPr lang="fi-FI" b="1" dirty="0" smtClean="0"/>
          </a:p>
          <a:p>
            <a:endParaRPr lang="fi-FI" b="1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1979CA0-3B1B-D249-8FC3-B8B4DE4A80FE}" type="datetime1">
              <a:rPr lang="fi-FI" smtClean="0"/>
              <a:t>4.10.2017</a:t>
            </a:fld>
            <a:endParaRPr lang="fi-FI" dirty="0"/>
          </a:p>
        </p:txBody>
      </p:sp>
      <p:pic>
        <p:nvPicPr>
          <p:cNvPr id="13" name="Sisällön paikkamerkki 1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35" y="1527639"/>
            <a:ext cx="3286830" cy="3114111"/>
          </a:xfrm>
        </p:spPr>
      </p:pic>
      <p:sp>
        <p:nvSpPr>
          <p:cNvPr id="7" name="Tekstin paikkamerkki 6"/>
          <p:cNvSpPr>
            <a:spLocks noGrp="1"/>
          </p:cNvSpPr>
          <p:nvPr>
            <p:ph type="body" sz="quarter" idx="12"/>
          </p:nvPr>
        </p:nvSpPr>
        <p:spPr>
          <a:xfrm>
            <a:off x="967010" y="427188"/>
            <a:ext cx="7842250" cy="1184275"/>
          </a:xfrm>
        </p:spPr>
        <p:txBody>
          <a:bodyPr/>
          <a:lstStyle/>
          <a:p>
            <a:r>
              <a:rPr lang="fi-FI" sz="4000" dirty="0" smtClean="0">
                <a:hlinkClick r:id="rId3"/>
              </a:rPr>
              <a:t>LAPIN ELINTARVIKEOHJELMA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258933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15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/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050"/>
            <a:ext cx="9144000" cy="6096000"/>
          </a:xfrm>
        </p:spPr>
      </p:pic>
      <p:sp>
        <p:nvSpPr>
          <p:cNvPr id="11" name="Tekstiruutu 10"/>
          <p:cNvSpPr txBox="1"/>
          <p:nvPr/>
        </p:nvSpPr>
        <p:spPr>
          <a:xfrm>
            <a:off x="11853" y="1581150"/>
            <a:ext cx="9144000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ELINTARVIKEOHJELMAN TOTEUTUS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-</a:t>
            </a:r>
            <a:r>
              <a:rPr kumimoji="0" lang="fi-FI" sz="32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 </a:t>
            </a:r>
            <a:r>
              <a:rPr kumimoji="0" lang="fi-FI" sz="2800" b="1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IDEOISTA KÄYTÄNTÖÖN!</a:t>
            </a:r>
            <a:endParaRPr kumimoji="0" lang="fi-FI" sz="28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Clarendon LT Std Roman"/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4114800" y="3105150"/>
            <a:ext cx="47244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OHJELMAN JALKAUTTAMISEN TYÖPAJA 26.9.2017</a:t>
            </a:r>
          </a:p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RAVINTOLA RAKAS, ROVANIEMI</a:t>
            </a:r>
          </a:p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b="1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TEHEMÄ</a:t>
            </a:r>
            <a:r>
              <a:rPr kumimoji="0" lang="fi-FI" b="1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 YHESSÄ - SANOISTA TEKOIHIN!</a:t>
            </a:r>
            <a:endParaRPr kumimoji="0" lang="fi-FI" sz="16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Clarendon LT Std Roman"/>
            </a:endParaRPr>
          </a:p>
        </p:txBody>
      </p:sp>
    </p:spTree>
    <p:extLst>
      <p:ext uri="{BB962C8B-B14F-4D97-AF65-F5344CB8AC3E}">
        <p14:creationId xmlns:p14="http://schemas.microsoft.com/office/powerpoint/2010/main" val="51556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764">
            <a:off x="5170601" y="2591599"/>
            <a:ext cx="3063027" cy="2097804"/>
          </a:xfrm>
          <a:prstGeom prst="rect">
            <a:avLst/>
          </a:prstGeom>
        </p:spPr>
      </p:pic>
      <p:sp>
        <p:nvSpPr>
          <p:cNvPr id="6" name="Päivämäärän paikkamerkki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46B6B13-11F9-E64B-ACC7-EB7492C49653}" type="datetime1">
              <a:rPr lang="fi-FI" smtClean="0"/>
              <a:t>4.10.2017</a:t>
            </a:fld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1"/>
          </p:nvPr>
        </p:nvSpPr>
        <p:spPr>
          <a:xfrm>
            <a:off x="3361237" y="1117956"/>
            <a:ext cx="3191963" cy="1072794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 smtClean="0"/>
              <a:t>toteuttaa Lapin elintarvikeohjelmaa</a:t>
            </a:r>
          </a:p>
          <a:p>
            <a:endParaRPr lang="fi-FI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 smtClean="0"/>
              <a:t>Jäseniä yli 2 700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 smtClean="0"/>
              <a:t>Tuottajia 27 ympäri Lappia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400" b="1" dirty="0" smtClean="0">
              <a:solidFill>
                <a:srgbClr val="FF0000"/>
              </a:solidFill>
            </a:endParaRPr>
          </a:p>
          <a:p>
            <a:endParaRPr lang="fi-FI" sz="1400" b="1" dirty="0">
              <a:solidFill>
                <a:srgbClr val="FF0000"/>
              </a:solidFill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2"/>
          </p:nvPr>
        </p:nvSpPr>
        <p:spPr>
          <a:xfrm>
            <a:off x="0" y="240245"/>
            <a:ext cx="9143999" cy="600370"/>
          </a:xfrm>
        </p:spPr>
        <p:txBody>
          <a:bodyPr/>
          <a:lstStyle/>
          <a:p>
            <a:pPr algn="ctr"/>
            <a:r>
              <a:rPr lang="fi-F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Rovaniemen REKO-lähiruokarengas</a:t>
            </a:r>
            <a:endParaRPr lang="fi-F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374676" y="3491872"/>
            <a:ext cx="3435408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 smtClean="0">
                <a:latin typeface="+mn-lt"/>
              </a:rPr>
              <a:t>ENSIMMÄINEN </a:t>
            </a:r>
            <a:r>
              <a:rPr lang="fi-FI" sz="1400" dirty="0">
                <a:latin typeface="+mn-lt"/>
              </a:rPr>
              <a:t>jakelupäivä </a:t>
            </a:r>
            <a:r>
              <a:rPr lang="fi-FI" sz="1400" b="1" dirty="0" smtClean="0">
                <a:solidFill>
                  <a:srgbClr val="FFC000"/>
                </a:solidFill>
                <a:latin typeface="+mn-lt"/>
              </a:rPr>
              <a:t>perjantaina 7.7. </a:t>
            </a:r>
            <a:r>
              <a:rPr lang="fi-FI" sz="1400" b="1" dirty="0">
                <a:solidFill>
                  <a:srgbClr val="FFC000"/>
                </a:solidFill>
                <a:latin typeface="+mn-lt"/>
              </a:rPr>
              <a:t>klo 16.30 - 17.30 Pöykkölässä </a:t>
            </a:r>
            <a:r>
              <a:rPr lang="fi-FI" sz="1400" dirty="0">
                <a:latin typeface="+mn-lt"/>
              </a:rPr>
              <a:t>(Laajakaista </a:t>
            </a:r>
            <a:r>
              <a:rPr lang="fi-FI" sz="1400" dirty="0" smtClean="0">
                <a:latin typeface="+mn-lt"/>
              </a:rPr>
              <a:t>3)</a:t>
            </a:r>
            <a:endParaRPr lang="fi-FI" sz="14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 smtClean="0">
                <a:latin typeface="+mn-lt"/>
              </a:rPr>
              <a:t>Osallistujia </a:t>
            </a:r>
            <a:r>
              <a:rPr lang="fi-FI" sz="1400" b="1" dirty="0" smtClean="0">
                <a:solidFill>
                  <a:srgbClr val="FFC000"/>
                </a:solidFill>
                <a:latin typeface="+mn-lt"/>
              </a:rPr>
              <a:t>yli 200 henkilöä</a:t>
            </a:r>
            <a:endParaRPr lang="fi-FI" sz="1400" dirty="0">
              <a:solidFill>
                <a:srgbClr val="FFC000"/>
              </a:solidFill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 smtClean="0">
                <a:latin typeface="+mn-lt"/>
                <a:hlinkClick r:id="rId4"/>
              </a:rPr>
              <a:t>Rovaniemen REKO-renkaan toimintaohjeet</a:t>
            </a:r>
            <a:endParaRPr lang="fi-FI" sz="1400" dirty="0" smtClean="0">
              <a:latin typeface="+mn-lt"/>
            </a:endParaRPr>
          </a:p>
        </p:txBody>
      </p:sp>
      <p:pic>
        <p:nvPicPr>
          <p:cNvPr id="9" name="Sisällön paikkamerkki 8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6" y="1033692"/>
            <a:ext cx="2596535" cy="2244080"/>
          </a:xfrm>
        </p:spPr>
      </p:pic>
    </p:spTree>
    <p:extLst>
      <p:ext uri="{BB962C8B-B14F-4D97-AF65-F5344CB8AC3E}">
        <p14:creationId xmlns:p14="http://schemas.microsoft.com/office/powerpoint/2010/main" val="1520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</p:spPr>
      </p:pic>
    </p:spTree>
    <p:extLst>
      <p:ext uri="{BB962C8B-B14F-4D97-AF65-F5344CB8AC3E}">
        <p14:creationId xmlns:p14="http://schemas.microsoft.com/office/powerpoint/2010/main" val="111835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/>
          <p:cNvSpPr>
            <a:spLocks noGrp="1"/>
          </p:cNvSpPr>
          <p:nvPr>
            <p:ph type="body" sz="quarter" idx="11"/>
          </p:nvPr>
        </p:nvSpPr>
        <p:spPr>
          <a:xfrm>
            <a:off x="3916513" y="1363600"/>
            <a:ext cx="4666346" cy="2847155"/>
          </a:xfrm>
        </p:spPr>
        <p:txBody>
          <a:bodyPr/>
          <a:lstStyle/>
          <a:p>
            <a:r>
              <a:rPr lang="fi-FI" sz="1600" b="1" dirty="0" smtClean="0">
                <a:hlinkClick r:id="rId2"/>
              </a:rPr>
              <a:t>Rovaniemi</a:t>
            </a:r>
            <a:endParaRPr lang="fi-FI" sz="1600" b="1" dirty="0" smtClean="0"/>
          </a:p>
          <a:p>
            <a:endParaRPr lang="fi-FI" sz="1600" dirty="0"/>
          </a:p>
          <a:p>
            <a:r>
              <a:rPr lang="fi-FI" sz="1600" b="1" dirty="0" smtClean="0">
                <a:hlinkClick r:id="rId3"/>
              </a:rPr>
              <a:t>Ranua</a:t>
            </a:r>
            <a:r>
              <a:rPr lang="fi-FI" sz="1600" b="1" dirty="0" smtClean="0"/>
              <a:t> </a:t>
            </a:r>
            <a:r>
              <a:rPr lang="fi-FI" sz="1600" dirty="0" smtClean="0"/>
              <a:t>- jäseniä n. 200. Jakotilaisuus joka toinen torstai 19.30 Hillatorilla. Yhteydenotot: ranuareko@gmail.com</a:t>
            </a:r>
            <a:endParaRPr lang="fi-FI" sz="1600" b="1" dirty="0" smtClean="0"/>
          </a:p>
          <a:p>
            <a:endParaRPr lang="fi-FI" sz="1600" dirty="0"/>
          </a:p>
          <a:p>
            <a:r>
              <a:rPr lang="fi-FI" sz="1600" b="1" dirty="0" smtClean="0">
                <a:hlinkClick r:id="rId4"/>
              </a:rPr>
              <a:t>Meri-Lappi</a:t>
            </a:r>
            <a:r>
              <a:rPr lang="fi-FI" sz="1600" dirty="0" smtClean="0"/>
              <a:t> - jäseniä n. 1 800. </a:t>
            </a:r>
            <a:r>
              <a:rPr lang="fi-FI" sz="1600" dirty="0"/>
              <a:t>Alueena Tornio, Kemi, Keminmaa, Simo, Tervola ja sekä Ruotsin puolelta </a:t>
            </a:r>
            <a:r>
              <a:rPr lang="fi-FI" sz="1600" dirty="0" err="1"/>
              <a:t>Haparanda</a:t>
            </a:r>
            <a:r>
              <a:rPr lang="fi-FI" sz="1600" dirty="0"/>
              <a:t> ja </a:t>
            </a:r>
            <a:r>
              <a:rPr lang="fi-FI" sz="1600" dirty="0" err="1" smtClean="0"/>
              <a:t>Övertorneå</a:t>
            </a:r>
            <a:r>
              <a:rPr lang="fi-FI" sz="1600" dirty="0" smtClean="0"/>
              <a:t>. </a:t>
            </a:r>
          </a:p>
          <a:p>
            <a:endParaRPr lang="fi-FI" sz="1600" dirty="0"/>
          </a:p>
          <a:p>
            <a:r>
              <a:rPr lang="fi-FI" sz="1600" b="1" dirty="0" smtClean="0">
                <a:hlinkClick r:id="rId5"/>
              </a:rPr>
              <a:t>Enontekiö</a:t>
            </a:r>
            <a:r>
              <a:rPr lang="fi-FI" sz="1600" b="1" dirty="0" smtClean="0"/>
              <a:t> </a:t>
            </a:r>
            <a:r>
              <a:rPr lang="fi-FI" sz="1600" dirty="0" smtClean="0"/>
              <a:t>- jäseniä n. 250. Jakopäivät torstaisin 16.00-16.30 Hetan ala-asteella. </a:t>
            </a:r>
            <a:endParaRPr lang="fi-FI" sz="1600" b="1" dirty="0" smtClean="0"/>
          </a:p>
          <a:p>
            <a:endParaRPr lang="fi-FI" sz="1600" dirty="0"/>
          </a:p>
          <a:p>
            <a:r>
              <a:rPr lang="fi-FI" sz="1600" b="1" dirty="0" smtClean="0">
                <a:hlinkClick r:id="rId6"/>
              </a:rPr>
              <a:t>Kittilä</a:t>
            </a:r>
            <a:r>
              <a:rPr lang="fi-FI" sz="1600" b="1" dirty="0" smtClean="0"/>
              <a:t> </a:t>
            </a:r>
            <a:r>
              <a:rPr lang="fi-FI" sz="1600" dirty="0" smtClean="0"/>
              <a:t>- vasta lanseerattu.</a:t>
            </a:r>
          </a:p>
          <a:p>
            <a:endParaRPr lang="fi-FI" sz="1600" b="1" dirty="0"/>
          </a:p>
          <a:p>
            <a:r>
              <a:rPr lang="fi-FI" sz="1600" b="1" dirty="0" smtClean="0"/>
              <a:t>Tunturi-Lapin REKO valmisteilla! - </a:t>
            </a:r>
            <a:r>
              <a:rPr lang="fi-FI" sz="1600" dirty="0" smtClean="0"/>
              <a:t>tarvitaan osaavia ja innokkaita tekijöitä </a:t>
            </a:r>
            <a:endParaRPr lang="fi-FI" sz="1600" b="1" dirty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46B6B13-11F9-E64B-ACC7-EB7492C49653}" type="datetime1">
              <a:rPr lang="fi-FI" smtClean="0"/>
              <a:t>4.10.2017</a:t>
            </a:fld>
            <a:endParaRPr lang="fi-FI" dirty="0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2"/>
          </p:nvPr>
        </p:nvSpPr>
        <p:spPr>
          <a:xfrm>
            <a:off x="0" y="259522"/>
            <a:ext cx="9144000" cy="749417"/>
          </a:xfrm>
        </p:spPr>
        <p:txBody>
          <a:bodyPr/>
          <a:lstStyle/>
          <a:p>
            <a:pPr algn="ctr"/>
            <a:r>
              <a:rPr lang="fi-F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LAPIN REKO-LÄHIRUOKARENKAAT</a:t>
            </a:r>
            <a:endParaRPr lang="fi-F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Sisällön paikkamerkki 9"/>
          <p:cNvPicPr>
            <a:picLocks noGrp="1" noChangeAspect="1"/>
          </p:cNvPicPr>
          <p:nvPr>
            <p:ph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271442"/>
            <a:ext cx="2868789" cy="2758691"/>
          </a:xfrm>
        </p:spPr>
      </p:pic>
      <p:sp>
        <p:nvSpPr>
          <p:cNvPr id="11" name="Tekstin paikkamerkki 3"/>
          <p:cNvSpPr txBox="1">
            <a:spLocks/>
          </p:cNvSpPr>
          <p:nvPr/>
        </p:nvSpPr>
        <p:spPr>
          <a:xfrm>
            <a:off x="467757" y="4210755"/>
            <a:ext cx="3266043" cy="58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hangingPunct="1"/>
            <a:r>
              <a:rPr lang="fi-FI" sz="1400" b="1" dirty="0" smtClean="0">
                <a:solidFill>
                  <a:schemeClr val="tx1"/>
                </a:solidFill>
              </a:rPr>
              <a:t>JOS TARVITSET TUKEA SOMEEN TAI LAAJEMPAAN VIESTINTÄÄN - </a:t>
            </a:r>
            <a:r>
              <a:rPr lang="fi-FI" sz="1400" b="1" i="1" dirty="0" smtClean="0">
                <a:solidFill>
                  <a:srgbClr val="00B0F0"/>
                </a:solidFill>
              </a:rPr>
              <a:t>OTA YHTEYTTÄ!</a:t>
            </a:r>
            <a:endParaRPr lang="fi-FI" sz="14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9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71450"/>
            <a:ext cx="9144000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0" y="3257550"/>
            <a:ext cx="914400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000" b="1" spc="-10" dirty="0" smtClean="0">
                <a:solidFill>
                  <a:srgbClr val="FFFFFF"/>
                </a:solidFill>
                <a:latin typeface="Arial"/>
                <a:cs typeface="Arial"/>
              </a:rPr>
              <a:t>MAASEUTUKLUSTERI</a:t>
            </a:r>
            <a:endParaRPr lang="fi-FI" sz="4000" b="1" spc="-1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lang="fi-FI" b="1" i="1" spc="-10" dirty="0" smtClean="0">
                <a:solidFill>
                  <a:srgbClr val="FFC000"/>
                </a:solidFill>
                <a:latin typeface="Arial"/>
                <a:cs typeface="Arial"/>
              </a:rPr>
              <a:t>TULE MUKAAN UUDENLAISEEN VERKOSTOTOIMINTAAN!</a:t>
            </a:r>
            <a:endParaRPr lang="fi-FI" i="1" dirty="0">
              <a:solidFill>
                <a:srgbClr val="FFC000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lang="fi-FI" b="1" i="1" spc="-10" dirty="0" smtClean="0">
                <a:solidFill>
                  <a:srgbClr val="FFC000"/>
                </a:solidFill>
                <a:latin typeface="Arial"/>
                <a:cs typeface="Arial"/>
              </a:rPr>
              <a:t>- pistähän nimi listaan!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/>
          <p:cNvSpPr>
            <a:spLocks noGrp="1"/>
          </p:cNvSpPr>
          <p:nvPr>
            <p:ph type="body" sz="quarter" idx="12"/>
          </p:nvPr>
        </p:nvSpPr>
        <p:spPr>
          <a:xfrm>
            <a:off x="0" y="-4197"/>
            <a:ext cx="9144000" cy="755763"/>
          </a:xfrm>
        </p:spPr>
        <p:txBody>
          <a:bodyPr/>
          <a:lstStyle/>
          <a:p>
            <a:pPr algn="ctr"/>
            <a:r>
              <a:rPr lang="fi-FI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CASE: Keskuskeittiöyhteistyö</a:t>
            </a:r>
            <a:endParaRPr lang="fi-FI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kstin paikkamerkki 1"/>
          <p:cNvSpPr>
            <a:spLocks noGrp="1"/>
          </p:cNvSpPr>
          <p:nvPr>
            <p:ph type="body" sz="quarter" idx="11"/>
          </p:nvPr>
        </p:nvSpPr>
        <p:spPr>
          <a:xfrm>
            <a:off x="232739" y="818672"/>
            <a:ext cx="2305315" cy="655678"/>
          </a:xfrm>
        </p:spPr>
        <p:txBody>
          <a:bodyPr/>
          <a:lstStyle/>
          <a:p>
            <a:pPr algn="l"/>
            <a:r>
              <a:rPr lang="fi-FI" sz="3200" b="1" dirty="0" smtClean="0"/>
              <a:t>Sodankylä</a:t>
            </a:r>
          </a:p>
          <a:p>
            <a:pPr algn="l"/>
            <a:endParaRPr lang="fi-FI" sz="3200" b="1" i="1" dirty="0" smtClean="0"/>
          </a:p>
          <a:p>
            <a:pPr algn="l"/>
            <a:r>
              <a:rPr lang="fi-FI" sz="3200" b="1" i="1" dirty="0" smtClean="0"/>
              <a:t>30</a:t>
            </a:r>
            <a:r>
              <a:rPr lang="fi-FI" sz="3200" b="1" dirty="0" smtClean="0"/>
              <a:t>–</a:t>
            </a:r>
            <a:r>
              <a:rPr lang="fi-FI" sz="3200" b="1" i="1" dirty="0" smtClean="0"/>
              <a:t>35%</a:t>
            </a:r>
            <a:endParaRPr lang="fi-FI" sz="3200" b="1" i="1" dirty="0"/>
          </a:p>
        </p:txBody>
      </p:sp>
      <p:sp>
        <p:nvSpPr>
          <p:cNvPr id="10" name="Tekstin paikkamerkki 1"/>
          <p:cNvSpPr txBox="1">
            <a:spLocks/>
          </p:cNvSpPr>
          <p:nvPr/>
        </p:nvSpPr>
        <p:spPr>
          <a:xfrm>
            <a:off x="216507" y="1484609"/>
            <a:ext cx="2880000" cy="182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just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hangingPunct="1"/>
            <a:r>
              <a:rPr lang="fi-FI" dirty="0" smtClean="0">
                <a:solidFill>
                  <a:schemeClr val="tx1"/>
                </a:solidFill>
              </a:rPr>
              <a:t>Lihat 99%</a:t>
            </a:r>
          </a:p>
          <a:p>
            <a:pPr hangingPunct="1"/>
            <a:r>
              <a:rPr lang="fi-FI" dirty="0" smtClean="0">
                <a:solidFill>
                  <a:schemeClr val="tx1"/>
                </a:solidFill>
              </a:rPr>
              <a:t>Kala ja kalatuotteet 100%</a:t>
            </a:r>
          </a:p>
          <a:p>
            <a:pPr hangingPunct="1"/>
            <a:r>
              <a:rPr lang="fi-FI" dirty="0" smtClean="0">
                <a:solidFill>
                  <a:schemeClr val="tx1"/>
                </a:solidFill>
              </a:rPr>
              <a:t>(yhteistyö Lokka, Kuusamo)</a:t>
            </a:r>
          </a:p>
          <a:p>
            <a:pPr hangingPunct="1"/>
            <a:r>
              <a:rPr lang="fi-FI" dirty="0" smtClean="0">
                <a:solidFill>
                  <a:schemeClr val="tx1"/>
                </a:solidFill>
              </a:rPr>
              <a:t>Puikulaperunat</a:t>
            </a:r>
          </a:p>
          <a:p>
            <a:pPr hangingPunct="1"/>
            <a:r>
              <a:rPr lang="fi-FI" dirty="0" smtClean="0">
                <a:solidFill>
                  <a:schemeClr val="tx1"/>
                </a:solidFill>
              </a:rPr>
              <a:t>(yhteistyö Kemijärvi, Sodankylä)</a:t>
            </a:r>
          </a:p>
          <a:p>
            <a:pPr hangingPunct="1"/>
            <a:r>
              <a:rPr lang="fi-FI" dirty="0" smtClean="0">
                <a:solidFill>
                  <a:schemeClr val="tx1"/>
                </a:solidFill>
              </a:rPr>
              <a:t>2,82€/annos</a:t>
            </a:r>
          </a:p>
        </p:txBody>
      </p:sp>
      <p:sp>
        <p:nvSpPr>
          <p:cNvPr id="17" name="Tekstin paikkamerkki 1"/>
          <p:cNvSpPr txBox="1">
            <a:spLocks/>
          </p:cNvSpPr>
          <p:nvPr/>
        </p:nvSpPr>
        <p:spPr>
          <a:xfrm>
            <a:off x="6096000" y="3865110"/>
            <a:ext cx="2997227" cy="103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just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hangingPunct="1"/>
            <a:r>
              <a:rPr lang="fi-FI" b="1" dirty="0" smtClean="0">
                <a:solidFill>
                  <a:schemeClr val="tx1"/>
                </a:solidFill>
              </a:rPr>
              <a:t>Toiveita: </a:t>
            </a:r>
          </a:p>
          <a:p>
            <a:pPr hangingPunct="1"/>
            <a:r>
              <a:rPr lang="fi-FI" b="1" i="1" dirty="0" smtClean="0">
                <a:solidFill>
                  <a:srgbClr val="00B0F0"/>
                </a:solidFill>
              </a:rPr>
              <a:t>Yhteishankinnat, verkostoyrittäjyys</a:t>
            </a:r>
          </a:p>
          <a:p>
            <a:pPr hangingPunct="1"/>
            <a:r>
              <a:rPr lang="fi-FI" b="1" i="1" dirty="0" smtClean="0">
                <a:solidFill>
                  <a:srgbClr val="00B0F0"/>
                </a:solidFill>
              </a:rPr>
              <a:t>Paikallisen hyödyntäminen</a:t>
            </a:r>
          </a:p>
          <a:p>
            <a:pPr hangingPunct="1"/>
            <a:r>
              <a:rPr lang="fi-FI" b="1" i="1" dirty="0" smtClean="0">
                <a:solidFill>
                  <a:srgbClr val="00B0F0"/>
                </a:solidFill>
              </a:rPr>
              <a:t>Liikkuva teurastamo – veren saanti?</a:t>
            </a:r>
          </a:p>
          <a:p>
            <a:pPr hangingPunct="1"/>
            <a:r>
              <a:rPr lang="fi-FI" b="1" i="1" dirty="0" smtClean="0">
                <a:solidFill>
                  <a:srgbClr val="00B0F0"/>
                </a:solidFill>
              </a:rPr>
              <a:t>Hankintakäsikirjan hyödyntäminen</a:t>
            </a:r>
          </a:p>
          <a:p>
            <a:pPr hangingPunct="1"/>
            <a:r>
              <a:rPr lang="fi-FI" b="1" i="1" dirty="0" smtClean="0">
                <a:solidFill>
                  <a:srgbClr val="00B0F0"/>
                </a:solidFill>
              </a:rPr>
              <a:t>Elintarvikejatkojalostustila</a:t>
            </a:r>
          </a:p>
          <a:p>
            <a:pPr hangingPunct="1"/>
            <a:endParaRPr lang="fi-FI" b="1" i="1" dirty="0" smtClean="0">
              <a:solidFill>
                <a:schemeClr val="tx1"/>
              </a:solidFill>
            </a:endParaRPr>
          </a:p>
        </p:txBody>
      </p:sp>
      <p:pic>
        <p:nvPicPr>
          <p:cNvPr id="18" name="Sisällön paikkamerkki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618" y="961710"/>
            <a:ext cx="2036497" cy="1631220"/>
          </a:xfrm>
          <a:prstGeom prst="ellips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26" name="Tekstin paikkamerkki 1"/>
          <p:cNvSpPr txBox="1">
            <a:spLocks/>
          </p:cNvSpPr>
          <p:nvPr/>
        </p:nvSpPr>
        <p:spPr>
          <a:xfrm>
            <a:off x="4572000" y="818672"/>
            <a:ext cx="2627450" cy="1312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just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hangingPunct="1"/>
            <a:r>
              <a:rPr lang="fi-FI" sz="3200" b="1" dirty="0" smtClean="0">
                <a:solidFill>
                  <a:schemeClr val="tx1"/>
                </a:solidFill>
              </a:rPr>
              <a:t>Pudasjärvi</a:t>
            </a:r>
          </a:p>
          <a:p>
            <a:pPr hangingPunct="1"/>
            <a:endParaRPr lang="fi-FI" sz="3200" b="1" dirty="0" smtClean="0">
              <a:solidFill>
                <a:schemeClr val="tx1"/>
              </a:solidFill>
            </a:endParaRPr>
          </a:p>
          <a:p>
            <a:pPr hangingPunct="1"/>
            <a:r>
              <a:rPr lang="fi-FI" sz="3200" b="1" dirty="0" smtClean="0">
                <a:solidFill>
                  <a:schemeClr val="tx1"/>
                </a:solidFill>
              </a:rPr>
              <a:t>5–8%</a:t>
            </a:r>
          </a:p>
        </p:txBody>
      </p:sp>
      <p:pic>
        <p:nvPicPr>
          <p:cNvPr id="27" name="Sisällön paikkamerkki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444" y="2296380"/>
            <a:ext cx="2088469" cy="1495438"/>
          </a:xfrm>
          <a:prstGeom prst="ellips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15" name="Tekstin paikkamerkki 1"/>
          <p:cNvSpPr txBox="1">
            <a:spLocks/>
          </p:cNvSpPr>
          <p:nvPr/>
        </p:nvSpPr>
        <p:spPr>
          <a:xfrm>
            <a:off x="3624049" y="1512693"/>
            <a:ext cx="4264150" cy="687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just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lvl="2" algn="l"/>
            <a:r>
              <a:rPr lang="fi-FI" sz="1050" dirty="0">
                <a:solidFill>
                  <a:schemeClr val="tx1"/>
                </a:solidFill>
              </a:rPr>
              <a:t>lammas, leipäjuusto, kalasäilykkeitä, poro, marjat, yrttimausteet, kuivatut keittojuurekset paikalliselta yrittäjältä, </a:t>
            </a:r>
          </a:p>
          <a:p>
            <a:pPr lvl="2" algn="l"/>
            <a:r>
              <a:rPr lang="fi-FI" sz="1050" i="1" dirty="0">
                <a:solidFill>
                  <a:schemeClr val="tx1"/>
                </a:solidFill>
              </a:rPr>
              <a:t>haaveissa myös porkkanaraaste ym. </a:t>
            </a:r>
            <a:r>
              <a:rPr lang="fi-FI" sz="1050" i="1" dirty="0" smtClean="0">
                <a:solidFill>
                  <a:schemeClr val="tx1"/>
                </a:solidFill>
              </a:rPr>
              <a:t>paikallisilta tuottajilta</a:t>
            </a:r>
            <a:endParaRPr lang="fi-FI" sz="1050" i="1" dirty="0">
              <a:solidFill>
                <a:schemeClr val="tx1"/>
              </a:solidFill>
            </a:endParaRPr>
          </a:p>
          <a:p>
            <a:pPr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6" name="Tekstin paikkamerkki 1"/>
          <p:cNvSpPr txBox="1">
            <a:spLocks/>
          </p:cNvSpPr>
          <p:nvPr/>
        </p:nvSpPr>
        <p:spPr>
          <a:xfrm>
            <a:off x="3813199" y="2720728"/>
            <a:ext cx="4247970" cy="1422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just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hangingPunct="1"/>
            <a:r>
              <a:rPr lang="fi-FI" b="1" dirty="0" smtClean="0">
                <a:solidFill>
                  <a:schemeClr val="tx1"/>
                </a:solidFill>
              </a:rPr>
              <a:t>Yhteistyöhön innokkaat kunnat: </a:t>
            </a:r>
          </a:p>
          <a:p>
            <a:pPr hangingPunct="1"/>
            <a:r>
              <a:rPr lang="fi-FI" b="1" dirty="0" smtClean="0">
                <a:solidFill>
                  <a:srgbClr val="00B0F0"/>
                </a:solidFill>
              </a:rPr>
              <a:t>Inari &amp; Utsjoki</a:t>
            </a:r>
          </a:p>
          <a:p>
            <a:pPr hangingPunct="1"/>
            <a:r>
              <a:rPr lang="fi-FI" i="1" dirty="0" smtClean="0">
                <a:solidFill>
                  <a:srgbClr val="92D050"/>
                </a:solidFill>
              </a:rPr>
              <a:t>Yhteistyötä mm. kalapihveissä</a:t>
            </a:r>
          </a:p>
          <a:p>
            <a:pPr hangingPunct="1"/>
            <a:r>
              <a:rPr lang="fi-FI" i="1" dirty="0" smtClean="0">
                <a:solidFill>
                  <a:srgbClr val="92D050"/>
                </a:solidFill>
              </a:rPr>
              <a:t>Kalat alueelta – jalostus Sodankylä – </a:t>
            </a:r>
          </a:p>
          <a:p>
            <a:pPr hangingPunct="1"/>
            <a:r>
              <a:rPr lang="fi-FI" i="1" dirty="0" smtClean="0">
                <a:solidFill>
                  <a:srgbClr val="92D050"/>
                </a:solidFill>
              </a:rPr>
              <a:t>Myynti työhinnalla toisien kuntien keskuskeittiöihin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8033"/>
            <a:ext cx="3630558" cy="2420605"/>
          </a:xfrm>
          <a:prstGeom prst="rect">
            <a:avLst/>
          </a:prstGeom>
        </p:spPr>
      </p:pic>
      <p:sp>
        <p:nvSpPr>
          <p:cNvPr id="19" name="Tekstin paikkamerkki 1"/>
          <p:cNvSpPr txBox="1">
            <a:spLocks/>
          </p:cNvSpPr>
          <p:nvPr/>
        </p:nvSpPr>
        <p:spPr>
          <a:xfrm>
            <a:off x="3813199" y="3852461"/>
            <a:ext cx="2627450" cy="103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just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hangingPunct="1"/>
            <a:r>
              <a:rPr lang="fi-FI" b="1" dirty="0" smtClean="0">
                <a:solidFill>
                  <a:schemeClr val="tx1"/>
                </a:solidFill>
              </a:rPr>
              <a:t>Panostukset meiltä: </a:t>
            </a:r>
          </a:p>
          <a:p>
            <a:pPr hangingPunct="1"/>
            <a:r>
              <a:rPr lang="fi-FI" b="1" i="1" dirty="0" smtClean="0">
                <a:solidFill>
                  <a:srgbClr val="7030A0"/>
                </a:solidFill>
              </a:rPr>
              <a:t>Tiedottaminen</a:t>
            </a:r>
          </a:p>
          <a:p>
            <a:pPr hangingPunct="1"/>
            <a:r>
              <a:rPr lang="fi-FI" b="1" i="1" dirty="0" smtClean="0">
                <a:solidFill>
                  <a:srgbClr val="7030A0"/>
                </a:solidFill>
              </a:rPr>
              <a:t>Sininen biotalous -teemaryhmä</a:t>
            </a:r>
          </a:p>
          <a:p>
            <a:pPr hangingPunct="1"/>
            <a:r>
              <a:rPr lang="fi-FI" b="1" i="1" dirty="0" smtClean="0">
                <a:solidFill>
                  <a:srgbClr val="7030A0"/>
                </a:solidFill>
              </a:rPr>
              <a:t>Kysely keskuskeittiöille</a:t>
            </a:r>
          </a:p>
          <a:p>
            <a:pPr hangingPunct="1"/>
            <a:r>
              <a:rPr lang="fi-FI" b="1" i="1" dirty="0" smtClean="0">
                <a:solidFill>
                  <a:srgbClr val="7030A0"/>
                </a:solidFill>
              </a:rPr>
              <a:t>Toimijoiden </a:t>
            </a:r>
            <a:r>
              <a:rPr lang="fi-FI" b="1" i="1" dirty="0" err="1" smtClean="0">
                <a:solidFill>
                  <a:srgbClr val="7030A0"/>
                </a:solidFill>
              </a:rPr>
              <a:t>yhteensaattaminen</a:t>
            </a:r>
            <a:endParaRPr lang="fi-FI" b="1" i="1" dirty="0" smtClean="0">
              <a:solidFill>
                <a:srgbClr val="7030A0"/>
              </a:solidFill>
            </a:endParaRPr>
          </a:p>
          <a:p>
            <a:pPr hangingPunct="1"/>
            <a:endParaRPr lang="fi-FI" b="1" i="1" dirty="0" smtClean="0">
              <a:solidFill>
                <a:schemeClr val="tx1"/>
              </a:solidFill>
            </a:endParaRPr>
          </a:p>
        </p:txBody>
      </p:sp>
      <p:sp>
        <p:nvSpPr>
          <p:cNvPr id="20" name="Tekstin paikkamerkki 1"/>
          <p:cNvSpPr txBox="1">
            <a:spLocks/>
          </p:cNvSpPr>
          <p:nvPr/>
        </p:nvSpPr>
        <p:spPr>
          <a:xfrm>
            <a:off x="6324302" y="706847"/>
            <a:ext cx="2627450" cy="103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just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algn="r" hangingPunct="1"/>
            <a:r>
              <a:rPr lang="en-US" sz="1800" b="1" dirty="0" smtClean="0">
                <a:solidFill>
                  <a:srgbClr val="FF0000"/>
                </a:solidFill>
                <a:hlinkClick r:id="rId5"/>
              </a:rPr>
              <a:t>HANKINTAKOULUTUS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r" hangingPunct="1"/>
            <a:r>
              <a:rPr lang="en-US" sz="1800" b="1" i="1" dirty="0" smtClean="0">
                <a:solidFill>
                  <a:srgbClr val="FF0000"/>
                </a:solidFill>
              </a:rPr>
              <a:t>ROVANIEMI</a:t>
            </a:r>
          </a:p>
          <a:p>
            <a:pPr algn="r" hangingPunct="1"/>
            <a:r>
              <a:rPr lang="en-US" sz="1800" b="1" i="1" dirty="0" smtClean="0">
                <a:solidFill>
                  <a:srgbClr val="FF0000"/>
                </a:solidFill>
              </a:rPr>
              <a:t>12.10.2017</a:t>
            </a:r>
          </a:p>
          <a:p>
            <a:pPr algn="r" hangingPunct="1"/>
            <a:r>
              <a:rPr lang="en-US" sz="1800" b="1" i="1" dirty="0" smtClean="0">
                <a:solidFill>
                  <a:srgbClr val="FF0000"/>
                </a:solidFill>
              </a:rPr>
              <a:t>PÖYKKÖLÄ</a:t>
            </a:r>
          </a:p>
          <a:p>
            <a:pPr hangingPunct="1"/>
            <a:endParaRPr lang="en-US" sz="1800" b="1" i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8" y="2331002"/>
            <a:ext cx="4282234" cy="2854823"/>
          </a:xfrm>
          <a:prstGeom prst="rect">
            <a:avLst/>
          </a:prstGeom>
        </p:spPr>
      </p:pic>
      <p:sp>
        <p:nvSpPr>
          <p:cNvPr id="5" name="Tekstin paikkamerkki 4"/>
          <p:cNvSpPr>
            <a:spLocks noGrp="1"/>
          </p:cNvSpPr>
          <p:nvPr>
            <p:ph type="body" sz="quarter" idx="12"/>
          </p:nvPr>
        </p:nvSpPr>
        <p:spPr>
          <a:xfrm>
            <a:off x="0" y="-4197"/>
            <a:ext cx="9144000" cy="755763"/>
          </a:xfrm>
        </p:spPr>
        <p:txBody>
          <a:bodyPr/>
          <a:lstStyle/>
          <a:p>
            <a:pPr algn="ctr"/>
            <a:r>
              <a:rPr lang="fi-FI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CASE: HANKINTARENKAAT</a:t>
            </a:r>
            <a:endParaRPr lang="fi-FI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kstin paikkamerkki 1"/>
          <p:cNvSpPr>
            <a:spLocks noGrp="1"/>
          </p:cNvSpPr>
          <p:nvPr>
            <p:ph type="body" sz="quarter" idx="11"/>
          </p:nvPr>
        </p:nvSpPr>
        <p:spPr>
          <a:xfrm>
            <a:off x="325103" y="961709"/>
            <a:ext cx="2305315" cy="655678"/>
          </a:xfrm>
        </p:spPr>
        <p:txBody>
          <a:bodyPr/>
          <a:lstStyle/>
          <a:p>
            <a:pPr algn="l"/>
            <a:r>
              <a:rPr lang="fi-FI" sz="3200" b="1" dirty="0" smtClean="0">
                <a:solidFill>
                  <a:srgbClr val="FF0000"/>
                </a:solidFill>
              </a:rPr>
              <a:t>HAASTE: </a:t>
            </a:r>
          </a:p>
          <a:p>
            <a:pPr algn="l"/>
            <a:endParaRPr lang="fi-FI" sz="3200" b="1" dirty="0" smtClean="0">
              <a:solidFill>
                <a:srgbClr val="FF0000"/>
              </a:solidFill>
            </a:endParaRPr>
          </a:p>
          <a:p>
            <a:pPr algn="l"/>
            <a:r>
              <a:rPr lang="fi-FI" i="1" dirty="0" smtClean="0"/>
              <a:t>Maakunnallinen hankintapolitiikka?</a:t>
            </a:r>
          </a:p>
          <a:p>
            <a:pPr algn="l"/>
            <a:endParaRPr lang="fi-FI" i="1" dirty="0" smtClean="0"/>
          </a:p>
          <a:p>
            <a:pPr algn="l"/>
            <a:r>
              <a:rPr lang="fi-FI" b="1" i="1" dirty="0" smtClean="0"/>
              <a:t>Este vai mahdollistaja? </a:t>
            </a:r>
            <a:endParaRPr lang="fi-FI" b="1" i="1" dirty="0"/>
          </a:p>
        </p:txBody>
      </p:sp>
      <p:sp>
        <p:nvSpPr>
          <p:cNvPr id="10" name="Tekstin paikkamerkki 1"/>
          <p:cNvSpPr txBox="1">
            <a:spLocks/>
          </p:cNvSpPr>
          <p:nvPr/>
        </p:nvSpPr>
        <p:spPr>
          <a:xfrm>
            <a:off x="411712" y="2546508"/>
            <a:ext cx="4160288" cy="171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just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algn="l" hangingPunct="1"/>
            <a:r>
              <a:rPr lang="fi-FI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Hankintarenkaiden</a:t>
            </a:r>
          </a:p>
          <a:p>
            <a:pPr algn="l" hangingPunct="1"/>
            <a:endParaRPr lang="fi-FI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hangingPunct="1"/>
            <a:r>
              <a:rPr lang="fi-FI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toiminta avoimemmaksi </a:t>
            </a:r>
          </a:p>
          <a:p>
            <a:pPr algn="l" hangingPunct="1"/>
            <a:endParaRPr lang="fi-FI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hangingPunct="1"/>
            <a:endParaRPr lang="fi-FI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hangingPunct="1"/>
            <a:endParaRPr lang="fi-FI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hangingPunct="1"/>
            <a:endParaRPr lang="fi-FI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hangingPunct="1"/>
            <a:r>
              <a:rPr lang="fi-FI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hankintarengas ei ole este – </a:t>
            </a:r>
          </a:p>
          <a:p>
            <a:pPr algn="l" hangingPunct="1"/>
            <a:endParaRPr lang="fi-FI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hangingPunct="1"/>
            <a:r>
              <a:rPr lang="fi-FI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kilpailutustapa on!</a:t>
            </a:r>
          </a:p>
        </p:txBody>
      </p:sp>
      <p:sp>
        <p:nvSpPr>
          <p:cNvPr id="26" name="Tekstin paikkamerkki 1"/>
          <p:cNvSpPr txBox="1">
            <a:spLocks/>
          </p:cNvSpPr>
          <p:nvPr/>
        </p:nvSpPr>
        <p:spPr>
          <a:xfrm>
            <a:off x="5872195" y="3066150"/>
            <a:ext cx="2627450" cy="692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just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hangingPunct="1"/>
            <a:r>
              <a:rPr lang="fi-FI" b="1" dirty="0" smtClean="0">
                <a:solidFill>
                  <a:schemeClr val="tx1"/>
                </a:solidFill>
              </a:rPr>
              <a:t>Aluetaloudelliset vaikutukset</a:t>
            </a:r>
          </a:p>
          <a:p>
            <a:pPr hangingPunct="1"/>
            <a:r>
              <a:rPr lang="fi-FI" b="1" i="1" dirty="0" smtClean="0">
                <a:solidFill>
                  <a:srgbClr val="0070C0"/>
                </a:solidFill>
              </a:rPr>
              <a:t>Ei yhden kunnan vaan maakunnan ja jopa ylimaakunnallisen toiminnan asia!</a:t>
            </a:r>
          </a:p>
        </p:txBody>
      </p:sp>
      <p:sp>
        <p:nvSpPr>
          <p:cNvPr id="15" name="Tekstin paikkamerkki 1"/>
          <p:cNvSpPr txBox="1">
            <a:spLocks/>
          </p:cNvSpPr>
          <p:nvPr/>
        </p:nvSpPr>
        <p:spPr>
          <a:xfrm rot="659443">
            <a:off x="1987855" y="1788887"/>
            <a:ext cx="3752125" cy="378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just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algn="ctr" hangingPunct="1"/>
            <a:r>
              <a:rPr lang="en-US" sz="2000" b="1" dirty="0" smtClean="0">
                <a:solidFill>
                  <a:srgbClr val="FFC000"/>
                </a:solidFill>
              </a:rPr>
              <a:t>TOIMINTAMALLIT MUUTETTAVA! </a:t>
            </a:r>
          </a:p>
        </p:txBody>
      </p:sp>
      <p:pic>
        <p:nvPicPr>
          <p:cNvPr id="12" name="Sisällön paikkamerkki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33" y="640290"/>
            <a:ext cx="2949575" cy="2260880"/>
          </a:xfrm>
        </p:spPr>
      </p:pic>
    </p:spTree>
    <p:extLst>
      <p:ext uri="{BB962C8B-B14F-4D97-AF65-F5344CB8AC3E}">
        <p14:creationId xmlns:p14="http://schemas.microsoft.com/office/powerpoint/2010/main" val="407016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/>
          <p:cNvSpPr>
            <a:spLocks noGrp="1"/>
          </p:cNvSpPr>
          <p:nvPr>
            <p:ph type="body" sz="quarter" idx="12"/>
          </p:nvPr>
        </p:nvSpPr>
        <p:spPr>
          <a:xfrm>
            <a:off x="0" y="105434"/>
            <a:ext cx="9144000" cy="755763"/>
          </a:xfrm>
        </p:spPr>
        <p:txBody>
          <a:bodyPr/>
          <a:lstStyle/>
          <a:p>
            <a:r>
              <a:rPr lang="fi-FI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CASE: KALANMASSAUS KESKUSKEITTIÖISSÄ</a:t>
            </a:r>
            <a:endParaRPr lang="fi-FI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kstin paikkamerkki 1"/>
          <p:cNvSpPr>
            <a:spLocks noGrp="1"/>
          </p:cNvSpPr>
          <p:nvPr>
            <p:ph type="body" sz="quarter" idx="11"/>
          </p:nvPr>
        </p:nvSpPr>
        <p:spPr>
          <a:xfrm>
            <a:off x="485293" y="887771"/>
            <a:ext cx="2732891" cy="783050"/>
          </a:xfrm>
        </p:spPr>
        <p:txBody>
          <a:bodyPr/>
          <a:lstStyle/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Ongelma: </a:t>
            </a:r>
          </a:p>
          <a:p>
            <a:pPr algn="l"/>
            <a:r>
              <a:rPr lang="fi-FI" b="1" dirty="0" smtClean="0">
                <a:solidFill>
                  <a:srgbClr val="FF0000"/>
                </a:solidFill>
              </a:rPr>
              <a:t>Miten tiivistetään yhteistyötä keskuskeittiöiden ja kalastajien välillä? </a:t>
            </a:r>
            <a:r>
              <a:rPr lang="fi-FI" i="1" dirty="0" smtClean="0"/>
              <a:t>voivatko kalastajat tehdä kalamassaa laitoshyväksytyissä kalahalleissa?</a:t>
            </a:r>
            <a:endParaRPr lang="fi-FI" b="1" i="1" dirty="0"/>
          </a:p>
        </p:txBody>
      </p:sp>
      <p:sp>
        <p:nvSpPr>
          <p:cNvPr id="10" name="Tekstin paikkamerkki 1"/>
          <p:cNvSpPr txBox="1">
            <a:spLocks/>
          </p:cNvSpPr>
          <p:nvPr/>
        </p:nvSpPr>
        <p:spPr>
          <a:xfrm>
            <a:off x="401688" y="2316939"/>
            <a:ext cx="2880000" cy="687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just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hangingPunct="1"/>
            <a:r>
              <a:rPr lang="fi-FI" dirty="0" smtClean="0">
                <a:solidFill>
                  <a:schemeClr val="tx1"/>
                </a:solidFill>
              </a:rPr>
              <a:t>Otimme yhteyttä Eviraan ja kysyimme asiaa heiltä -&gt; </a:t>
            </a:r>
            <a:r>
              <a:rPr lang="fi-FI" i="1" dirty="0" smtClean="0">
                <a:solidFill>
                  <a:srgbClr val="00B050"/>
                </a:solidFill>
              </a:rPr>
              <a:t>kyllä, se on mahdollista!</a:t>
            </a:r>
          </a:p>
        </p:txBody>
      </p:sp>
      <p:sp>
        <p:nvSpPr>
          <p:cNvPr id="17" name="Tekstin paikkamerkki 1"/>
          <p:cNvSpPr txBox="1">
            <a:spLocks/>
          </p:cNvSpPr>
          <p:nvPr/>
        </p:nvSpPr>
        <p:spPr>
          <a:xfrm>
            <a:off x="4206288" y="4027913"/>
            <a:ext cx="2627450" cy="471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just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algn="l" hangingPunct="1"/>
            <a:r>
              <a:rPr lang="fi-FI" dirty="0" smtClean="0">
                <a:solidFill>
                  <a:schemeClr val="tx1"/>
                </a:solidFill>
              </a:rPr>
              <a:t>Sähköposti verkoston jäsenille levitettäväksi.</a:t>
            </a:r>
          </a:p>
          <a:p>
            <a:pPr algn="l" hangingPunct="1"/>
            <a:r>
              <a:rPr lang="fi-FI" dirty="0" smtClean="0">
                <a:solidFill>
                  <a:schemeClr val="tx1"/>
                </a:solidFill>
              </a:rPr>
              <a:t>Kerroimme tästä viestistä seuraavassa </a:t>
            </a:r>
            <a:r>
              <a:rPr lang="fi-FI" b="1" dirty="0" smtClean="0">
                <a:solidFill>
                  <a:srgbClr val="0070C0"/>
                </a:solidFill>
              </a:rPr>
              <a:t>sinisen biotalouden tapaamisessamme</a:t>
            </a:r>
            <a:endParaRPr lang="fi-FI" b="1" i="1" dirty="0" smtClean="0">
              <a:solidFill>
                <a:srgbClr val="0070C0"/>
              </a:solidFill>
            </a:endParaRPr>
          </a:p>
        </p:txBody>
      </p:sp>
      <p:pic>
        <p:nvPicPr>
          <p:cNvPr id="21" name="Sisällön paikkamerkki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36" y="3492923"/>
            <a:ext cx="1637838" cy="1566250"/>
          </a:xfrm>
          <a:prstGeom prst="ellips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26" name="Tekstin paikkamerkki 1"/>
          <p:cNvSpPr txBox="1">
            <a:spLocks/>
          </p:cNvSpPr>
          <p:nvPr/>
        </p:nvSpPr>
        <p:spPr>
          <a:xfrm>
            <a:off x="3879081" y="2896684"/>
            <a:ext cx="2627450" cy="471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just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hangingPunct="1"/>
            <a:r>
              <a:rPr lang="fi-FI" dirty="0" smtClean="0">
                <a:solidFill>
                  <a:schemeClr val="tx1"/>
                </a:solidFill>
              </a:rPr>
              <a:t>Pellon kunta teki päätöksen tarjota </a:t>
            </a:r>
            <a:r>
              <a:rPr lang="fi-FI" b="1" dirty="0" smtClean="0">
                <a:solidFill>
                  <a:srgbClr val="871890"/>
                </a:solidFill>
              </a:rPr>
              <a:t>paikallista kalaa vähintään kerran viikossa</a:t>
            </a:r>
            <a:r>
              <a:rPr lang="fi-FI" dirty="0" smtClean="0"/>
              <a:t> </a:t>
            </a:r>
            <a:r>
              <a:rPr lang="fi-FI" dirty="0" smtClean="0">
                <a:solidFill>
                  <a:schemeClr val="tx1"/>
                </a:solidFill>
              </a:rPr>
              <a:t>julkisen keittiön kautta esim. kouluille, päiväkodeille jne.</a:t>
            </a:r>
            <a:endParaRPr lang="fi-FI" b="1" i="1" dirty="0" smtClean="0">
              <a:solidFill>
                <a:schemeClr val="tx1"/>
              </a:solidFill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1" y="3066590"/>
            <a:ext cx="3120206" cy="2080137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14" y="783727"/>
            <a:ext cx="3169747" cy="2112957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63602" y="662474"/>
            <a:ext cx="46211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2400" b="0" i="0" u="none" strike="noStrike" cap="none" spc="0" normalizeH="0" baseline="0" dirty="0" smtClean="0">
                <a:ln>
                  <a:noFill/>
                </a:ln>
                <a:effectLst/>
                <a:uFillTx/>
                <a:latin typeface="+mj-lt"/>
                <a:ea typeface="+mj-ea"/>
                <a:cs typeface="+mj-cs"/>
                <a:sym typeface="Clarendon LT Std Roman"/>
              </a:rPr>
              <a:t>1. </a:t>
            </a:r>
            <a:endParaRPr kumimoji="0" lang="fi-FI" sz="2400" b="0" i="0" u="none" strike="noStrike" cap="none" spc="0" normalizeH="0" baseline="0" dirty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Clarendon LT Std Roman"/>
            </a:endParaRPr>
          </a:p>
        </p:txBody>
      </p:sp>
      <p:sp>
        <p:nvSpPr>
          <p:cNvPr id="19" name="Tekstiruutu 18"/>
          <p:cNvSpPr txBox="1"/>
          <p:nvPr/>
        </p:nvSpPr>
        <p:spPr>
          <a:xfrm>
            <a:off x="63602" y="2080977"/>
            <a:ext cx="46211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2400" dirty="0" smtClean="0"/>
              <a:t>2</a:t>
            </a:r>
            <a:r>
              <a:rPr kumimoji="0" lang="fi-FI" sz="2400" b="0" i="0" u="none" strike="noStrike" cap="none" spc="0" normalizeH="0" baseline="0" dirty="0" smtClean="0">
                <a:ln>
                  <a:noFill/>
                </a:ln>
                <a:effectLst/>
                <a:uFillTx/>
                <a:latin typeface="+mj-lt"/>
                <a:ea typeface="+mj-ea"/>
                <a:cs typeface="+mj-cs"/>
                <a:sym typeface="Clarendon LT Std Roman"/>
              </a:rPr>
              <a:t>. </a:t>
            </a:r>
            <a:endParaRPr kumimoji="0" lang="fi-FI" sz="2400" b="0" i="0" u="none" strike="noStrike" cap="none" spc="0" normalizeH="0" baseline="0" dirty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Clarendon LT Std Roman"/>
            </a:endParaRPr>
          </a:p>
        </p:txBody>
      </p:sp>
      <p:sp>
        <p:nvSpPr>
          <p:cNvPr id="20" name="Tekstiruutu 19"/>
          <p:cNvSpPr txBox="1"/>
          <p:nvPr/>
        </p:nvSpPr>
        <p:spPr>
          <a:xfrm>
            <a:off x="3879081" y="3870696"/>
            <a:ext cx="46211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2400" dirty="0"/>
              <a:t>3</a:t>
            </a:r>
            <a:r>
              <a:rPr kumimoji="0" lang="fi-FI" sz="2400" b="0" i="0" u="none" strike="noStrike" cap="none" spc="0" normalizeH="0" baseline="0" dirty="0" smtClean="0">
                <a:ln>
                  <a:noFill/>
                </a:ln>
                <a:effectLst/>
                <a:uFillTx/>
                <a:latin typeface="+mj-lt"/>
                <a:ea typeface="+mj-ea"/>
                <a:cs typeface="+mj-cs"/>
                <a:sym typeface="Clarendon LT Std Roman"/>
              </a:rPr>
              <a:t>. </a:t>
            </a:r>
            <a:endParaRPr kumimoji="0" lang="fi-FI" sz="2400" b="0" i="0" u="none" strike="noStrike" cap="none" spc="0" normalizeH="0" baseline="0" dirty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Clarendon LT Std Roman"/>
            </a:endParaRPr>
          </a:p>
        </p:txBody>
      </p:sp>
      <p:sp>
        <p:nvSpPr>
          <p:cNvPr id="22" name="Tekstiruutu 21"/>
          <p:cNvSpPr txBox="1"/>
          <p:nvPr/>
        </p:nvSpPr>
        <p:spPr>
          <a:xfrm>
            <a:off x="3468260" y="2641594"/>
            <a:ext cx="46211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2400" dirty="0"/>
              <a:t>4</a:t>
            </a:r>
            <a:r>
              <a:rPr kumimoji="0" lang="fi-FI" sz="2400" b="0" i="0" u="none" strike="noStrike" cap="none" spc="0" normalizeH="0" baseline="0" dirty="0" smtClean="0">
                <a:ln>
                  <a:noFill/>
                </a:ln>
                <a:effectLst/>
                <a:uFillTx/>
                <a:latin typeface="+mj-lt"/>
                <a:ea typeface="+mj-ea"/>
                <a:cs typeface="+mj-cs"/>
                <a:sym typeface="Clarendon LT Std Roman"/>
              </a:rPr>
              <a:t>. </a:t>
            </a:r>
            <a:endParaRPr kumimoji="0" lang="fi-FI" sz="2400" b="0" i="0" u="none" strike="noStrike" cap="none" spc="0" normalizeH="0" baseline="0" dirty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Clarendon LT Std Roman"/>
            </a:endParaRPr>
          </a:p>
        </p:txBody>
      </p:sp>
      <p:sp>
        <p:nvSpPr>
          <p:cNvPr id="24" name="Tekstiruutu 23"/>
          <p:cNvSpPr txBox="1"/>
          <p:nvPr/>
        </p:nvSpPr>
        <p:spPr>
          <a:xfrm>
            <a:off x="3435530" y="1052589"/>
            <a:ext cx="46211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2400" dirty="0" smtClean="0"/>
              <a:t>5</a:t>
            </a:r>
            <a:r>
              <a:rPr kumimoji="0" lang="fi-FI" sz="2400" b="0" i="0" u="none" strike="noStrike" cap="none" spc="0" normalizeH="0" baseline="0" dirty="0" smtClean="0">
                <a:ln>
                  <a:noFill/>
                </a:ln>
                <a:effectLst/>
                <a:uFillTx/>
                <a:latin typeface="+mj-lt"/>
                <a:ea typeface="+mj-ea"/>
                <a:cs typeface="+mj-cs"/>
                <a:sym typeface="Clarendon LT Std Roman"/>
              </a:rPr>
              <a:t>. </a:t>
            </a:r>
            <a:endParaRPr kumimoji="0" lang="fi-FI" sz="2400" b="0" i="0" u="none" strike="noStrike" cap="none" spc="0" normalizeH="0" baseline="0" dirty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Clarendon LT Std Roman"/>
            </a:endParaRPr>
          </a:p>
        </p:txBody>
      </p:sp>
      <p:sp>
        <p:nvSpPr>
          <p:cNvPr id="25" name="Tekstin paikkamerkki 1"/>
          <p:cNvSpPr txBox="1">
            <a:spLocks/>
          </p:cNvSpPr>
          <p:nvPr/>
        </p:nvSpPr>
        <p:spPr>
          <a:xfrm>
            <a:off x="3744658" y="1350080"/>
            <a:ext cx="2036710" cy="812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just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algn="l" hangingPunct="1"/>
            <a:r>
              <a:rPr lang="fi-FI" sz="1600" dirty="0" smtClean="0">
                <a:solidFill>
                  <a:schemeClr val="tx1"/>
                </a:solidFill>
              </a:rPr>
              <a:t>Parhaat esimerkit tietouteen!</a:t>
            </a:r>
          </a:p>
          <a:p>
            <a:pPr algn="l" hangingPunct="1"/>
            <a:endParaRPr lang="fi-FI" sz="1600" dirty="0" smtClean="0"/>
          </a:p>
          <a:p>
            <a:pPr algn="l" hangingPunct="1"/>
            <a:r>
              <a:rPr lang="fi-FI" sz="1600" i="1" dirty="0" smtClean="0">
                <a:solidFill>
                  <a:srgbClr val="00B050"/>
                </a:solidFill>
              </a:rPr>
              <a:t>Some, tilaisuudet...</a:t>
            </a:r>
          </a:p>
        </p:txBody>
      </p:sp>
    </p:spTree>
    <p:extLst>
      <p:ext uri="{BB962C8B-B14F-4D97-AF65-F5344CB8AC3E}">
        <p14:creationId xmlns:p14="http://schemas.microsoft.com/office/powerpoint/2010/main" val="308626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10" grpId="0" animBg="1"/>
      <p:bldP spid="17" grpId="0" animBg="1"/>
      <p:bldP spid="26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0"/>
            <a:ext cx="9144000" cy="6096000"/>
          </a:xfrm>
        </p:spPr>
      </p:pic>
      <p:sp>
        <p:nvSpPr>
          <p:cNvPr id="5" name="Tekstiruutu 4"/>
          <p:cNvSpPr txBox="1"/>
          <p:nvPr/>
        </p:nvSpPr>
        <p:spPr>
          <a:xfrm>
            <a:off x="3387" y="2639655"/>
            <a:ext cx="9144000" cy="964367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ARKTINEN BIOTALOUS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2800" b="1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-</a:t>
            </a:r>
            <a:r>
              <a:rPr kumimoji="0" lang="fi-FI" sz="2800" b="1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 APUNA VIESTINNÄSSÄ</a:t>
            </a:r>
            <a:endParaRPr kumimoji="0" lang="fi-FI" sz="28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Clarendon LT Std Roman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0" y="1792049"/>
            <a:ext cx="9144000" cy="779701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VIESTINTÄ JA TAPAHTUMAT</a:t>
            </a:r>
            <a:endParaRPr kumimoji="0" lang="fi-FI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Clarendon LT Std Roman"/>
            </a:endParaRPr>
          </a:p>
        </p:txBody>
      </p:sp>
    </p:spTree>
    <p:extLst>
      <p:ext uri="{BB962C8B-B14F-4D97-AF65-F5344CB8AC3E}">
        <p14:creationId xmlns:p14="http://schemas.microsoft.com/office/powerpoint/2010/main" val="70517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5827">
            <a:off x="242791" y="1481890"/>
            <a:ext cx="3946993" cy="2776003"/>
          </a:xfrm>
          <a:prstGeom prst="rect">
            <a:avLst/>
          </a:prstGeom>
        </p:spPr>
      </p:pic>
      <p:sp>
        <p:nvSpPr>
          <p:cNvPr id="4" name="Tekstin paikkamerkki 3"/>
          <p:cNvSpPr>
            <a:spLocks noGrp="1"/>
          </p:cNvSpPr>
          <p:nvPr>
            <p:ph type="body" sz="quarter" idx="11"/>
          </p:nvPr>
        </p:nvSpPr>
        <p:spPr>
          <a:xfrm>
            <a:off x="4267200" y="1581150"/>
            <a:ext cx="4666346" cy="1522269"/>
          </a:xfrm>
        </p:spPr>
        <p:txBody>
          <a:bodyPr/>
          <a:lstStyle/>
          <a:p>
            <a:r>
              <a:rPr lang="fi-FI" dirty="0" smtClean="0"/>
              <a:t>Esille Lapissa biotalouden saralla vaikuttavat hankkeet - näkyvyyttä hankkeen </a:t>
            </a:r>
            <a:r>
              <a:rPr lang="fi-FI" b="1" dirty="0" smtClean="0">
                <a:solidFill>
                  <a:srgbClr val="FFC000"/>
                </a:solidFill>
              </a:rPr>
              <a:t>konkreettiselle toiminnalle ja tuloksille</a:t>
            </a:r>
          </a:p>
          <a:p>
            <a:endParaRPr lang="fi-FI" dirty="0"/>
          </a:p>
          <a:p>
            <a:r>
              <a:rPr lang="fi-FI" dirty="0" smtClean="0"/>
              <a:t>Painopiste </a:t>
            </a:r>
            <a:r>
              <a:rPr lang="fi-FI" b="1" dirty="0" smtClean="0">
                <a:solidFill>
                  <a:srgbClr val="FFC000"/>
                </a:solidFill>
              </a:rPr>
              <a:t>tulevaisuudessa: </a:t>
            </a:r>
            <a:r>
              <a:rPr lang="fi-FI" dirty="0" smtClean="0"/>
              <a:t>miten tuloksia voidaan jatkossa hyödyntää? Miten hyvän työn jatkuminen taataan?</a:t>
            </a:r>
          </a:p>
          <a:p>
            <a:endParaRPr lang="fi-FI" dirty="0"/>
          </a:p>
          <a:p>
            <a:r>
              <a:rPr lang="fi-FI" b="1" dirty="0" smtClean="0">
                <a:solidFill>
                  <a:srgbClr val="FF3399"/>
                </a:solidFill>
              </a:rPr>
              <a:t>JULKAISTU PERJANTAINA 29.9. </a:t>
            </a:r>
            <a:r>
              <a:rPr lang="fi-FI" b="1" dirty="0" smtClean="0"/>
              <a:t>- TULE LUKEMAAN!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2"/>
          </p:nvPr>
        </p:nvSpPr>
        <p:spPr>
          <a:xfrm>
            <a:off x="0" y="402023"/>
            <a:ext cx="9144000" cy="611166"/>
          </a:xfrm>
        </p:spPr>
        <p:txBody>
          <a:bodyPr/>
          <a:lstStyle/>
          <a:p>
            <a:pPr algn="ctr"/>
            <a:r>
              <a:rPr lang="fi-FI" sz="2800" dirty="0" smtClean="0">
                <a:hlinkClick r:id="rId3"/>
              </a:rPr>
              <a:t>LAPIN BIOTALOUDEN HANKEJULKAISU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46615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/>
          <p:cNvSpPr>
            <a:spLocks noGrp="1"/>
          </p:cNvSpPr>
          <p:nvPr>
            <p:ph type="body" sz="quarter" idx="11"/>
          </p:nvPr>
        </p:nvSpPr>
        <p:spPr>
          <a:xfrm>
            <a:off x="3769200" y="757232"/>
            <a:ext cx="4666346" cy="3064904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BIOTALOUSUUTISET</a:t>
            </a:r>
            <a:endParaRPr lang="fi-FI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tarinoita hankkeista, yrittäjistä, kehittämisestä, osaamisesta…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TÄRKEIN KANAVA!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i-FI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FACEBOOK</a:t>
            </a:r>
            <a:endParaRPr lang="fi-FI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mainoskampanjoissa esille tärkeät tapahtumat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Biotalousuutisten jutut videoina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Rovaniemen REKO-renkaan ylläpito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i-FI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TWITTER</a:t>
            </a:r>
            <a:endParaRPr lang="fi-FI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200" dirty="0" err="1" smtClean="0"/>
              <a:t>twiittaus</a:t>
            </a:r>
            <a:r>
              <a:rPr lang="fi-FI" sz="1200" dirty="0" smtClean="0"/>
              <a:t> tapahtumista paikan päällä - kuvat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uutisten seuraaminen ja </a:t>
            </a:r>
            <a:r>
              <a:rPr lang="fi-FI" sz="1200" dirty="0" err="1" smtClean="0"/>
              <a:t>retweettaus</a:t>
            </a:r>
            <a:r>
              <a:rPr lang="fi-FI" sz="1200" dirty="0" smtClean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i-FI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YOUTUBE</a:t>
            </a:r>
            <a:endParaRPr lang="fi-FI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pääteemojen esittelyvideot suomeksi ja englanniksi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jatkossa haastatteluita, tietoiskuja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i-FI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KOTISIVUT</a:t>
            </a:r>
            <a:endParaRPr lang="fi-FI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tapahtumat, koulutukset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200" dirty="0" smtClean="0"/>
              <a:t>ohjelmat, muut viestintäkanavat, hankkeet, matkaraportit</a:t>
            </a:r>
            <a:endParaRPr lang="fi-FI" sz="1400" b="1" dirty="0">
              <a:solidFill>
                <a:srgbClr val="00B050"/>
              </a:solidFill>
            </a:endParaRP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47DB703-5B7F-F74F-97E8-9AD1F72F1DE0}" type="datetime1">
              <a:rPr lang="fi-FI" smtClean="0"/>
              <a:t>4.10.2017</a:t>
            </a:fld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2"/>
          </p:nvPr>
        </p:nvSpPr>
        <p:spPr>
          <a:xfrm>
            <a:off x="1" y="167482"/>
            <a:ext cx="9143999" cy="589750"/>
          </a:xfrm>
        </p:spPr>
        <p:txBody>
          <a:bodyPr/>
          <a:lstStyle/>
          <a:p>
            <a:pPr algn="ctr"/>
            <a:r>
              <a:rPr lang="fi-FI" dirty="0" smtClean="0">
                <a:solidFill>
                  <a:srgbClr val="00B050"/>
                </a:solidFill>
              </a:rPr>
              <a:t>VIESTINTÄKANAVAT - tulepa seuraamaan meitä!</a:t>
            </a:r>
            <a:endParaRPr lang="fi-FI" dirty="0">
              <a:solidFill>
                <a:srgbClr val="00B050"/>
              </a:solidFill>
            </a:endParaRPr>
          </a:p>
        </p:txBody>
      </p:sp>
      <p:sp>
        <p:nvSpPr>
          <p:cNvPr id="8" name="Tekstin paikkamerkki 3"/>
          <p:cNvSpPr txBox="1">
            <a:spLocks/>
          </p:cNvSpPr>
          <p:nvPr/>
        </p:nvSpPr>
        <p:spPr>
          <a:xfrm>
            <a:off x="707133" y="3587263"/>
            <a:ext cx="2887162" cy="122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marL="171450" indent="-171450" hangingPunct="1">
              <a:buFont typeface="Arial" panose="020B0604020202020204" pitchFamily="34" charset="0"/>
              <a:buChar char="•"/>
            </a:pPr>
            <a:r>
              <a:rPr lang="fi-FI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INSTAGRAM</a:t>
            </a:r>
            <a:endParaRPr lang="fi-FI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28650" lvl="1" indent="-171450" hangingPunct="1">
              <a:buFont typeface="Arial" panose="020B0604020202020204" pitchFamily="34" charset="0"/>
              <a:buChar char="•"/>
            </a:pPr>
            <a:r>
              <a:rPr lang="fi-FI" sz="1400" dirty="0" smtClean="0">
                <a:solidFill>
                  <a:schemeClr val="tx1"/>
                </a:solidFill>
              </a:rPr>
              <a:t>uusin kanava</a:t>
            </a:r>
          </a:p>
          <a:p>
            <a:pPr marL="628650" lvl="1" indent="-171450" hangingPunct="1">
              <a:buFont typeface="Arial" panose="020B0604020202020204" pitchFamily="34" charset="0"/>
              <a:buChar char="•"/>
            </a:pPr>
            <a:r>
              <a:rPr lang="fi-FI" sz="1400" dirty="0" smtClean="0">
                <a:solidFill>
                  <a:schemeClr val="tx1"/>
                </a:solidFill>
              </a:rPr>
              <a:t>visuaalisuus, tarinallisuus</a:t>
            </a:r>
          </a:p>
          <a:p>
            <a:pPr lvl="1" hangingPunct="1"/>
            <a:endParaRPr lang="fi-FI" sz="1400" dirty="0">
              <a:solidFill>
                <a:schemeClr val="tx1"/>
              </a:solidFill>
            </a:endParaRP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7" y="1067617"/>
            <a:ext cx="2658367" cy="2444134"/>
          </a:xfrm>
        </p:spPr>
      </p:pic>
    </p:spTree>
    <p:extLst>
      <p:ext uri="{BB962C8B-B14F-4D97-AF65-F5344CB8AC3E}">
        <p14:creationId xmlns:p14="http://schemas.microsoft.com/office/powerpoint/2010/main" val="224481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19350"/>
            <a:ext cx="4631544" cy="2724150"/>
          </a:xfrm>
          <a:prstGeom prst="rect">
            <a:avLst/>
          </a:prstGeom>
        </p:spPr>
      </p:pic>
      <p:sp>
        <p:nvSpPr>
          <p:cNvPr id="6" name="Päivämäärän paikkamerkki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46B6B13-11F9-E64B-ACC7-EB7492C49653}" type="datetime1">
              <a:rPr lang="fi-FI" smtClean="0"/>
              <a:t>4.10.2017</a:t>
            </a:fld>
            <a:endParaRPr lang="fi-FI" dirty="0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2"/>
          </p:nvPr>
        </p:nvSpPr>
        <p:spPr>
          <a:xfrm>
            <a:off x="0" y="5423"/>
            <a:ext cx="9144000" cy="649769"/>
          </a:xfrm>
        </p:spPr>
        <p:txBody>
          <a:bodyPr/>
          <a:lstStyle/>
          <a:p>
            <a:pPr algn="ctr"/>
            <a:r>
              <a:rPr lang="fi-FI" sz="3600" dirty="0" smtClean="0">
                <a:hlinkClick r:id="rId3"/>
              </a:rPr>
              <a:t>Biotalousuutiset</a:t>
            </a:r>
            <a:r>
              <a:rPr lang="fi-FI" sz="3600" dirty="0"/>
              <a:t> </a:t>
            </a:r>
            <a:r>
              <a:rPr lang="fi-FI" sz="2800" dirty="0" smtClean="0"/>
              <a:t>-  se tärkein kanava!</a:t>
            </a:r>
            <a:endParaRPr lang="fi-FI" sz="280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1"/>
          </p:nvPr>
        </p:nvSpPr>
        <p:spPr>
          <a:xfrm>
            <a:off x="3276600" y="819150"/>
            <a:ext cx="5748045" cy="1721094"/>
          </a:xfrm>
        </p:spPr>
        <p:txBody>
          <a:bodyPr/>
          <a:lstStyle/>
          <a:p>
            <a:r>
              <a:rPr lang="fi-FI" sz="1600" dirty="0" smtClean="0"/>
              <a:t>Biotalousuutiset-blogin aiheita </a:t>
            </a:r>
            <a:r>
              <a:rPr lang="fi-FI" sz="1600" b="1" dirty="0" smtClean="0"/>
              <a:t>mm. luonnontuote- ja elintarvikealalta: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Sodankylä - lähiruuan tähtikunta 31.1.2017</a:t>
            </a:r>
            <a:endParaRPr lang="fi-FI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”Pienyrittäjien tulevaisuus luonnontuotealalla Lapissa on valoisa” 22.2.2017</a:t>
            </a:r>
            <a:endParaRPr lang="fi-FI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Saijan kylällä tapahtuu monenlaista 23.3.2017</a:t>
            </a:r>
            <a:endParaRPr lang="fi-FI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Juurenpesuloma Lapissa toi laajaa </a:t>
            </a:r>
          </a:p>
          <a:p>
            <a:pPr lvl="3"/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näkyvyyttä Arctic Warriorsille 2.3.2017</a:t>
            </a:r>
            <a:endParaRPr lang="fi-FI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Elintarvikealan yrittäjä - tiedätkö sinä, mitä </a:t>
            </a:r>
          </a:p>
          <a:p>
            <a:pPr lvl="3"/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tarkoittaa maaseutuklusteri? 27.4.2017</a:t>
            </a:r>
            <a:endParaRPr lang="fi-FI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iruutu 1"/>
          <p:cNvSpPr txBox="1"/>
          <p:nvPr/>
        </p:nvSpPr>
        <p:spPr>
          <a:xfrm rot="388832">
            <a:off x="4089490" y="3308214"/>
            <a:ext cx="5034844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i-FI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Aihe-ehdotuksia tai valmiita juttuja? </a:t>
            </a:r>
            <a:r>
              <a:rPr lang="fi-FI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Nähtäiskö juttukeikalla?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spc="0" normalizeH="0" baseline="0" dirty="0">
              <a:ln>
                <a:noFill/>
              </a:ln>
              <a:solidFill>
                <a:srgbClr val="F482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larendon LT Std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080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sällön paikkamerkki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69189"/>
            <a:ext cx="2908300" cy="2674162"/>
          </a:xfrm>
        </p:spPr>
      </p:pic>
      <p:sp>
        <p:nvSpPr>
          <p:cNvPr id="7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735333" y="2114550"/>
            <a:ext cx="4666346" cy="1721094"/>
          </a:xfrm>
        </p:spPr>
        <p:txBody>
          <a:bodyPr/>
          <a:lstStyle/>
          <a:p>
            <a:pPr marL="355600" marR="5080" indent="-342900">
              <a:buAutoNum type="arabicPeriod"/>
              <a:tabLst>
                <a:tab pos="354965" algn="l"/>
                <a:tab pos="356235" algn="l"/>
              </a:tabLst>
            </a:pP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Syyskuu 2016: </a:t>
            </a:r>
            <a:r>
              <a:rPr lang="fi-FI" sz="1400" u="heavy" spc="5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Elintarvikkeet  </a:t>
            </a:r>
            <a:r>
              <a:rPr lang="fi-FI" sz="1400" u="heavy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ja</a:t>
            </a:r>
            <a:r>
              <a:rPr lang="fi-FI" sz="1400" u="heavy" spc="-30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fi-FI" sz="1400" u="heavy" spc="5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luonnontuotteet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ts val="1760"/>
              </a:lnSpc>
              <a:spcBef>
                <a:spcPts val="1280"/>
              </a:spcBef>
              <a:buAutoNum type="arabicPeriod"/>
              <a:tabLst>
                <a:tab pos="354965" algn="l"/>
                <a:tab pos="356235" algn="l"/>
              </a:tabLst>
            </a:pPr>
            <a:r>
              <a:rPr lang="fi-FI" sz="1400" spc="5" dirty="0">
                <a:latin typeface="Arial" panose="020B0604020202020204" pitchFamily="34" charset="0"/>
                <a:cs typeface="Arial" panose="020B0604020202020204" pitchFamily="34" charset="0"/>
              </a:rPr>
              <a:t>Joulukuu 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2016:</a:t>
            </a:r>
            <a:r>
              <a:rPr lang="fi-FI" sz="14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u="heavy" spc="5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Hajautettu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>
              <a:lnSpc>
                <a:spcPts val="1760"/>
              </a:lnSpc>
            </a:pPr>
            <a:r>
              <a:rPr lang="fi-FI" sz="1400" u="heavy" spc="5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uusiutuva</a:t>
            </a:r>
            <a:r>
              <a:rPr lang="fi-FI" sz="1400" u="heavy" spc="-55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fi-FI" sz="1400" u="heavy" spc="5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energia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902335" indent="-342900">
              <a:buAutoNum type="arabicPeriod" startAt="3"/>
              <a:tabLst>
                <a:tab pos="354965" algn="l"/>
                <a:tab pos="356235" algn="l"/>
              </a:tabLst>
            </a:pPr>
            <a:r>
              <a:rPr lang="fi-FI" sz="1400" spc="5" dirty="0">
                <a:latin typeface="Arial" panose="020B0604020202020204" pitchFamily="34" charset="0"/>
                <a:cs typeface="Arial" panose="020B0604020202020204" pitchFamily="34" charset="0"/>
              </a:rPr>
              <a:t>Maaliskuu 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2017:  </a:t>
            </a:r>
            <a:r>
              <a:rPr lang="fi-FI" sz="1400" u="heavy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Puuraken</a:t>
            </a:r>
            <a:r>
              <a:rPr lang="fi-FI" sz="1400" u="heavy" spc="5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t</a:t>
            </a:r>
            <a:r>
              <a:rPr lang="fi-FI" sz="1400" u="heavy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am</a:t>
            </a:r>
            <a:r>
              <a:rPr lang="fi-FI" sz="1400" u="heavy" spc="5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</a:t>
            </a:r>
            <a:r>
              <a:rPr lang="fi-FI" sz="1400" u="heavy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ne</a:t>
            </a:r>
            <a:r>
              <a:rPr lang="fi-FI" sz="1400" u="heavy" spc="-5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Calibri"/>
              <a:buAutoNum type="arabicPeriod" startAt="3"/>
            </a:pP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9270" indent="-342900">
              <a:buAutoNum type="arabicPeriod" startAt="3"/>
              <a:tabLst>
                <a:tab pos="354965" algn="l"/>
                <a:tab pos="356235" algn="l"/>
              </a:tabLst>
            </a:pP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Kesäkuu 2017: </a:t>
            </a:r>
            <a:r>
              <a:rPr lang="fi-FI" sz="1400" spc="5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Sininen  </a:t>
            </a:r>
            <a:r>
              <a:rPr lang="fi-FI" sz="1400" spc="5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biotalous</a:t>
            </a:r>
            <a:endParaRPr lang="fi-FI" sz="1400" spc="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9270" indent="-342900">
              <a:buAutoNum type="arabicPeriod" startAt="3"/>
              <a:tabLst>
                <a:tab pos="354965" algn="l"/>
                <a:tab pos="356235" algn="l"/>
              </a:tabLst>
            </a:pPr>
            <a:endParaRPr lang="fi-FI" sz="1400" spc="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9270" indent="-342900">
              <a:buAutoNum type="arabicPeriod" startAt="3"/>
              <a:tabLst>
                <a:tab pos="354965" algn="l"/>
                <a:tab pos="356235" algn="l"/>
              </a:tabLst>
            </a:pPr>
            <a:r>
              <a:rPr lang="fi-FI" sz="1400" spc="5" dirty="0" smtClean="0">
                <a:latin typeface="Arial" panose="020B0604020202020204" pitchFamily="34" charset="0"/>
                <a:cs typeface="Arial" panose="020B0604020202020204" pitchFamily="34" charset="0"/>
              </a:rPr>
              <a:t>Lokakuu 2017: Kaikki teemat kokoava 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lang="fi-FI" sz="1400" b="1" u="heavy" spc="5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TILAA</a:t>
            </a:r>
            <a:r>
              <a:rPr lang="fi-FI" sz="1400" b="1" u="heavy" spc="-50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</a:t>
            </a:r>
            <a:r>
              <a:rPr lang="fi-FI" sz="1400" b="1" u="heavy" spc="5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UUTISKIRJE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2"/>
          </p:nvPr>
        </p:nvSpPr>
        <p:spPr>
          <a:xfrm>
            <a:off x="3769200" y="742950"/>
            <a:ext cx="4666346" cy="1184275"/>
          </a:xfrm>
        </p:spPr>
        <p:txBody>
          <a:bodyPr/>
          <a:lstStyle/>
          <a:p>
            <a:pPr algn="ctr"/>
            <a:r>
              <a:rPr lang="fi-FI" sz="2800" dirty="0" smtClean="0"/>
              <a:t>ARKTISEN BIOTALOUDEN UUTISKIRJEET</a:t>
            </a:r>
            <a:endParaRPr lang="fi-FI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1"/>
          </p:nvPr>
        </p:nvSpPr>
        <p:spPr>
          <a:xfrm>
            <a:off x="3200400" y="769208"/>
            <a:ext cx="5580746" cy="2315487"/>
          </a:xfrm>
        </p:spPr>
        <p:txBody>
          <a:bodyPr/>
          <a:lstStyle/>
          <a:p>
            <a:r>
              <a:rPr lang="fi-FI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KUVIA JA VIDEOITA ARKTISEN BIOTALOUDEN TEEMOISTA:</a:t>
            </a:r>
            <a:endParaRPr lang="fi-FI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400" dirty="0" smtClean="0"/>
              <a:t>Elintarvikkeet ja luonnontuotteet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400" dirty="0" smtClean="0"/>
              <a:t>Sininen biotalous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400" dirty="0" smtClean="0"/>
              <a:t>Hajautettu uusiutuva energia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400" dirty="0" smtClean="0"/>
              <a:t>Puurakentaminen </a:t>
            </a:r>
          </a:p>
          <a:p>
            <a:endParaRPr lang="fi-FI" sz="1400" b="1" dirty="0" smtClean="0"/>
          </a:p>
          <a:p>
            <a:r>
              <a:rPr lang="fi-FI" sz="1600" b="1" dirty="0" smtClean="0">
                <a:hlinkClick r:id="rId2" action="ppaction://hlinkfile"/>
              </a:rPr>
              <a:t>Lapin mediapankki</a:t>
            </a:r>
            <a:r>
              <a:rPr lang="fi-FI" sz="1600" b="1" dirty="0" smtClean="0"/>
              <a:t> </a:t>
            </a:r>
            <a:r>
              <a:rPr lang="fi-FI" sz="1600" b="1" dirty="0" smtClean="0">
                <a:solidFill>
                  <a:srgbClr val="FF33CC"/>
                </a:solidFill>
              </a:rPr>
              <a:t>- kaikille avoin kirjautumisen jälkeen!</a:t>
            </a:r>
            <a:endParaRPr lang="fi-FI" sz="1600" b="1" dirty="0" smtClean="0"/>
          </a:p>
          <a:p>
            <a:r>
              <a:rPr lang="fi-FI" sz="1400" b="1" dirty="0"/>
              <a:t>	</a:t>
            </a:r>
            <a:r>
              <a:rPr lang="fi-FI" sz="1400" dirty="0" smtClean="0"/>
              <a:t>video &gt; biotalous</a:t>
            </a:r>
          </a:p>
          <a:p>
            <a:r>
              <a:rPr lang="fi-FI" sz="1400" b="1" dirty="0"/>
              <a:t>	</a:t>
            </a:r>
            <a:r>
              <a:rPr lang="fi-FI" sz="1400" dirty="0" smtClean="0"/>
              <a:t>kuvat &gt; arktinen bisnes &gt; biotalous</a:t>
            </a:r>
          </a:p>
          <a:p>
            <a:endParaRPr lang="fi-FI" sz="1600" b="1" dirty="0"/>
          </a:p>
          <a:p>
            <a:pPr rtl="0"/>
            <a:r>
              <a:rPr lang="fi-FI" sz="1600" b="1" dirty="0">
                <a:solidFill>
                  <a:srgbClr val="F48200"/>
                </a:solidFill>
                <a:sym typeface="Clarendon LT Std Roman"/>
              </a:rPr>
              <a:t>TULOSSA 7 parasta esimerkkiä videoin - tuottajana Photokrafix</a:t>
            </a:r>
            <a:r>
              <a:rPr lang="fi-FI" sz="1600" b="1" dirty="0" smtClean="0">
                <a:solidFill>
                  <a:srgbClr val="F48200"/>
                </a:solidFill>
                <a:sym typeface="Clarendon LT Std Roman"/>
              </a:rPr>
              <a:t>: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i-FI" sz="1400" dirty="0" smtClean="0">
                <a:sym typeface="Clarendon LT Std Roman"/>
              </a:rPr>
              <a:t>Lapin elintarviketalo &amp; Rovaniemen REKO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i-FI" sz="1400" dirty="0" smtClean="0">
                <a:sym typeface="Clarendon LT Std Roman"/>
              </a:rPr>
              <a:t>Sodankylän keskuskeittiön toiminta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i-FI" sz="1400" dirty="0" smtClean="0">
                <a:sym typeface="Clarendon LT Std Roman"/>
              </a:rPr>
              <a:t>Verkostoyhteistyö: Meän liha &amp; Teerijoen liha, Loue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i-FI" sz="1400" dirty="0" smtClean="0">
                <a:sym typeface="Clarendon LT Std Roman"/>
              </a:rPr>
              <a:t>Pellon kunnan päätös hyödyntää paikallista kalaa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i-FI" sz="1400" dirty="0" smtClean="0">
                <a:sym typeface="Clarendon LT Std Roman"/>
              </a:rPr>
              <a:t>Hajautetun uusiutuvan energian investointimahdollisuudet Lapissa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i-FI" sz="1400" dirty="0" smtClean="0">
                <a:sym typeface="Clarendon LT Std Roman"/>
              </a:rPr>
              <a:t>Maaseutuklusterin toiminta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i-FI" sz="1400" dirty="0" smtClean="0">
                <a:sym typeface="Clarendon LT Std Roman"/>
              </a:rPr>
              <a:t>Lisäinvestoinnit puurakentamiseen, Pellopuu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fi-FI" sz="1400" dirty="0">
              <a:sym typeface="Clarendon LT Std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6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D10DF53-D9CD-8C4D-A595-7B24FADAF72B}" type="datetime1">
              <a:rPr lang="fi-FI" smtClean="0"/>
              <a:t>4.10.2017</a:t>
            </a:fld>
            <a:endParaRPr lang="fi-FI" dirty="0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2"/>
          </p:nvPr>
        </p:nvSpPr>
        <p:spPr>
          <a:xfrm>
            <a:off x="0" y="151847"/>
            <a:ext cx="9144000" cy="499710"/>
          </a:xfrm>
        </p:spPr>
        <p:txBody>
          <a:bodyPr/>
          <a:lstStyle/>
          <a:p>
            <a:pPr algn="ctr"/>
            <a:r>
              <a:rPr lang="fi-FI" dirty="0" smtClean="0"/>
              <a:t>VISUALISUUTTA BIOTALOUTEEN</a:t>
            </a:r>
            <a:endParaRPr lang="fi-FI" dirty="0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1" y="891100"/>
            <a:ext cx="2755900" cy="2687243"/>
          </a:xfrm>
        </p:spPr>
      </p:pic>
      <p:sp>
        <p:nvSpPr>
          <p:cNvPr id="2" name="Tekstiruutu 1"/>
          <p:cNvSpPr txBox="1"/>
          <p:nvPr/>
        </p:nvSpPr>
        <p:spPr>
          <a:xfrm>
            <a:off x="609600" y="371475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>
                <a:hlinkClick r:id="rId4"/>
              </a:rPr>
              <a:t>YouTube-kanava</a:t>
            </a:r>
            <a:endParaRPr lang="fi-FI" b="1" dirty="0" smtClean="0"/>
          </a:p>
          <a:p>
            <a:r>
              <a:rPr lang="fi-FI" sz="1400" dirty="0" smtClean="0"/>
              <a:t>- kaikki videot ja myöhemmin muuta sisältöä!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278216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/>
          <p:cNvSpPr>
            <a:spLocks noGrp="1"/>
          </p:cNvSpPr>
          <p:nvPr>
            <p:ph type="body" sz="quarter" idx="11"/>
          </p:nvPr>
        </p:nvSpPr>
        <p:spPr>
          <a:xfrm>
            <a:off x="203981" y="2958118"/>
            <a:ext cx="6330461" cy="720584"/>
          </a:xfrm>
        </p:spPr>
        <p:txBody>
          <a:bodyPr/>
          <a:lstStyle/>
          <a:p>
            <a:r>
              <a:rPr lang="fi-FI" sz="1100" b="1" dirty="0" smtClean="0"/>
              <a:t>Esillä kaikissa tapahtumissa muun muassa: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100" dirty="0" smtClean="0"/>
              <a:t>Lapin elintarvike- ja energiaohjelmat sekä niiden tuomat mahdollisuudet juuri kyseiselle kylälle, Arktinen biotalous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100" dirty="0" smtClean="0"/>
              <a:t>Tietoisku alueen tilastoista, Luke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100" dirty="0" smtClean="0"/>
              <a:t>Arvoketjut ja yritysyhteistyömallit sivuvirtojen hyötykäyttöön, MYSSY-hanke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100" dirty="0" smtClean="0"/>
              <a:t>Kannattavat liiketoimintamahdollisuudet kylällä, ProAgria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100" dirty="0" smtClean="0"/>
              <a:t>Alueelle suunnatut puheenvuorot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fi-FI" sz="1100" dirty="0" smtClean="0"/>
              <a:t>Kunnan edustaja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fi-FI" sz="1100" dirty="0" smtClean="0"/>
              <a:t>Paikallinen yrittäjä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fi-FI" sz="1100" dirty="0" smtClean="0"/>
              <a:t>Paikallinen Leader-toimija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i-FI" sz="1200" dirty="0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2"/>
          </p:nvPr>
        </p:nvSpPr>
        <p:spPr>
          <a:xfrm>
            <a:off x="0" y="125113"/>
            <a:ext cx="9144000" cy="676745"/>
          </a:xfrm>
        </p:spPr>
        <p:txBody>
          <a:bodyPr/>
          <a:lstStyle/>
          <a:p>
            <a:pPr algn="ctr"/>
            <a:r>
              <a:rPr lang="fi-FI" sz="3200" dirty="0" smtClean="0"/>
              <a:t>BIO- JA KIERTOTALOUDEN KYLÄKIERTUE</a:t>
            </a:r>
            <a:endParaRPr lang="fi-FI" sz="3200" dirty="0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2" y="801858"/>
            <a:ext cx="3756073" cy="196846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13" y="794742"/>
            <a:ext cx="3783228" cy="1982692"/>
          </a:xfrm>
          <a:prstGeom prst="rect">
            <a:avLst/>
          </a:prstGeom>
        </p:spPr>
      </p:pic>
      <p:sp>
        <p:nvSpPr>
          <p:cNvPr id="13" name="Tekstin paikkamerkki 3"/>
          <p:cNvSpPr txBox="1">
            <a:spLocks/>
          </p:cNvSpPr>
          <p:nvPr/>
        </p:nvSpPr>
        <p:spPr>
          <a:xfrm>
            <a:off x="4325935" y="4389971"/>
            <a:ext cx="4666346" cy="38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hangingPunct="1"/>
            <a:r>
              <a:rPr lang="fi-FI" dirty="0" smtClean="0">
                <a:solidFill>
                  <a:srgbClr val="FF0000"/>
                </a:solidFill>
              </a:rPr>
              <a:t>Tulossa myös kyläkiertue </a:t>
            </a:r>
            <a:r>
              <a:rPr lang="fi-FI" b="1" dirty="0" smtClean="0">
                <a:solidFill>
                  <a:srgbClr val="FF0000"/>
                </a:solidFill>
              </a:rPr>
              <a:t>Pellossa Sirkkakoskella 20.11..</a:t>
            </a:r>
            <a:r>
              <a:rPr lang="fi-FI" dirty="0" smtClean="0">
                <a:solidFill>
                  <a:srgbClr val="FF0000"/>
                </a:solidFill>
              </a:rPr>
              <a:t>, jolloin aiheena erityisesti </a:t>
            </a:r>
            <a:r>
              <a:rPr lang="fi-FI" b="1" dirty="0" smtClean="0">
                <a:solidFill>
                  <a:srgbClr val="FF0000"/>
                </a:solidFill>
              </a:rPr>
              <a:t>sininen biotalous!</a:t>
            </a:r>
            <a:endParaRPr lang="fi-FI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5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632" y="-561463"/>
            <a:ext cx="9586451" cy="6390968"/>
          </a:xfrm>
          <a:prstGeom prst="rect">
            <a:avLst/>
          </a:prstGeom>
        </p:spPr>
      </p:pic>
      <p:pic>
        <p:nvPicPr>
          <p:cNvPr id="8" name="Sisällön paikkamerkki 7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0" y="10985"/>
            <a:ext cx="4546467" cy="3409851"/>
          </a:xfrm>
        </p:spPr>
      </p:pic>
      <p:sp>
        <p:nvSpPr>
          <p:cNvPr id="17" name="Tekstiruutu 16"/>
          <p:cNvSpPr txBox="1"/>
          <p:nvPr/>
        </p:nvSpPr>
        <p:spPr>
          <a:xfrm>
            <a:off x="1548714" y="5567770"/>
            <a:ext cx="2504302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Esimerkki valmiista sivusta.</a:t>
            </a:r>
          </a:p>
        </p:txBody>
      </p:sp>
      <p:pic>
        <p:nvPicPr>
          <p:cNvPr id="7" name="Sisällön paikkamerkki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86" y="1693333"/>
            <a:ext cx="4600223" cy="3450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02461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3788609" y="2735178"/>
            <a:ext cx="5192505" cy="1950908"/>
          </a:xfrm>
        </p:spPr>
        <p:txBody>
          <a:bodyPr/>
          <a:lstStyle/>
          <a:p>
            <a:r>
              <a:rPr lang="fi-FI" dirty="0" smtClean="0"/>
              <a:t>2.11. Kestävän rakentamisen seminaari, Rovaniemi</a:t>
            </a:r>
          </a:p>
          <a:p>
            <a:r>
              <a:rPr lang="fi-FI" dirty="0" smtClean="0"/>
              <a:t>6.11. Maaseudun ajankohtaisia asioita kuntalaispäivä, Ylitornio</a:t>
            </a:r>
          </a:p>
          <a:p>
            <a:r>
              <a:rPr lang="fi-FI" dirty="0" smtClean="0"/>
              <a:t>14.-15.11. Hanke- ja viestintäkoulutus, Rovaniemi</a:t>
            </a:r>
            <a:endParaRPr lang="fi-FI" dirty="0"/>
          </a:p>
          <a:p>
            <a:r>
              <a:rPr lang="fi-FI" dirty="0" smtClean="0"/>
              <a:t>15.-16.11</a:t>
            </a:r>
            <a:r>
              <a:rPr lang="fi-FI" dirty="0"/>
              <a:t>. Metsien monikäyttö ja kestävyys PEFC-sertifiointi -seminaari, Helsinki, puhujana </a:t>
            </a:r>
            <a:r>
              <a:rPr lang="fi-FI" dirty="0" smtClean="0"/>
              <a:t>paneelissa</a:t>
            </a:r>
          </a:p>
          <a:p>
            <a:r>
              <a:rPr lang="fi-FI" dirty="0" smtClean="0"/>
              <a:t>20.11. Kyläkiertue Sirkkakoskella, Pellossa</a:t>
            </a:r>
          </a:p>
          <a:p>
            <a:r>
              <a:rPr lang="fi-FI" dirty="0" smtClean="0"/>
              <a:t>23.11. Ranuan elinvoimaa ja energiaa</a:t>
            </a:r>
          </a:p>
          <a:p>
            <a:r>
              <a:rPr lang="fi-FI" dirty="0" smtClean="0"/>
              <a:t>28.11. Energiaohjelman jalkauttamisen työpaja, Loue?</a:t>
            </a:r>
          </a:p>
          <a:p>
            <a:r>
              <a:rPr lang="fi-FI" dirty="0" smtClean="0"/>
              <a:t>28.-30.11. </a:t>
            </a:r>
            <a:r>
              <a:rPr lang="en-US" dirty="0"/>
              <a:t>Non-Timber Forest Products and </a:t>
            </a:r>
            <a:r>
              <a:rPr lang="en-US" dirty="0" smtClean="0"/>
              <a:t>Bioeconomy, Rovaniemi</a:t>
            </a:r>
          </a:p>
          <a:p>
            <a:endParaRPr lang="fi-FI" dirty="0"/>
          </a:p>
          <a:p>
            <a:endParaRPr lang="fi-FI" dirty="0" smtClean="0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2"/>
          </p:nvPr>
        </p:nvSpPr>
        <p:spPr>
          <a:xfrm>
            <a:off x="755056" y="69764"/>
            <a:ext cx="6210188" cy="638272"/>
          </a:xfrm>
        </p:spPr>
        <p:txBody>
          <a:bodyPr/>
          <a:lstStyle/>
          <a:p>
            <a:r>
              <a:rPr lang="fi-FI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Tapaamiset ja tapahtumat  31.1.2018 saakka</a:t>
            </a:r>
            <a:endParaRPr lang="fi-FI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kstin paikkamerkki 6"/>
          <p:cNvSpPr txBox="1">
            <a:spLocks/>
          </p:cNvSpPr>
          <p:nvPr/>
        </p:nvSpPr>
        <p:spPr>
          <a:xfrm>
            <a:off x="277532" y="708036"/>
            <a:ext cx="4881490" cy="2382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457200" latinLnBrk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1pPr>
            <a:lvl2pPr marL="4572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2pPr>
            <a:lvl3pPr marL="9144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3pPr>
            <a:lvl4pPr marL="13716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4pPr>
            <a:lvl5pPr marL="1828800" marR="0" indent="0" algn="just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500" b="0" i="0" u="none" strike="noStrike" cap="none" spc="14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5pPr>
            <a:lvl6pPr marL="24574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6pPr>
            <a:lvl7pPr marL="29146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7pPr>
            <a:lvl8pPr marL="33718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8pPr>
            <a:lvl9pPr marL="3829050" marR="0" indent="-171450" algn="l" defTabSz="4572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14" baseline="0">
                <a:ln>
                  <a:noFill/>
                </a:ln>
                <a:solidFill>
                  <a:srgbClr val="032A65"/>
                </a:solidFill>
                <a:uFillTx/>
                <a:latin typeface="+mn-lt"/>
                <a:ea typeface="+mn-ea"/>
                <a:cs typeface="+mn-cs"/>
                <a:sym typeface="Clarendon"/>
              </a:defRPr>
            </a:lvl9pPr>
          </a:lstStyle>
          <a:p>
            <a:pPr hangingPunct="1"/>
            <a:r>
              <a:rPr lang="fi-FI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4.10. Lisää osaamista CLT-rakentamiseen, Seinäjoki</a:t>
            </a:r>
          </a:p>
          <a:p>
            <a:r>
              <a:rPr lang="fi-F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4.10 </a:t>
            </a:r>
            <a:r>
              <a:rPr lang="fi-FI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LuoLi-päätösseminaari, Rovaniemi</a:t>
            </a:r>
          </a:p>
          <a:p>
            <a:r>
              <a:rPr lang="fi-FI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6.10. ASE-maakuntakierros, Kemijärvi</a:t>
            </a:r>
            <a:endParaRPr lang="fi-FI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12.10. Vastuulliset elintarvikehankinnat - koulutus, </a:t>
            </a:r>
            <a:r>
              <a:rPr lang="fi-FI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Rovaniemi</a:t>
            </a:r>
            <a:endParaRPr lang="fi-FI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24.10. Metsäohjelman toimeenpanoryhmä, Rovaniemi</a:t>
            </a:r>
          </a:p>
          <a:p>
            <a:r>
              <a:rPr lang="fi-FI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26.10. </a:t>
            </a:r>
            <a:r>
              <a:rPr lang="fi-FI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Lappari</a:t>
            </a:r>
            <a:r>
              <a:rPr lang="fi-FI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-hankkeen työpaja maidon jatkojalostamiseen, Loue, Tervola</a:t>
            </a:r>
          </a:p>
          <a:p>
            <a:r>
              <a:rPr lang="fi-FI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31.10</a:t>
            </a:r>
            <a:r>
              <a:rPr lang="fi-F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.-1.11. Luonnontuotepäivät, </a:t>
            </a:r>
            <a:r>
              <a:rPr lang="fi-FI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Tampere </a:t>
            </a:r>
            <a:endParaRPr lang="fi-FI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/>
            <a:endParaRPr lang="fi-FI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iruutu 9"/>
          <p:cNvSpPr txBox="1"/>
          <p:nvPr/>
        </p:nvSpPr>
        <p:spPr>
          <a:xfrm rot="864097">
            <a:off x="5096059" y="1404571"/>
            <a:ext cx="2478291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1400" b="0" i="0" u="none" strike="noStrike" cap="none" spc="0" normalizeH="0" baseline="0" dirty="0" smtClean="0">
                <a:ln>
                  <a:noFill/>
                </a:ln>
                <a:solidFill>
                  <a:srgbClr val="F48200"/>
                </a:solidFill>
                <a:effectLst/>
                <a:uFillTx/>
                <a:latin typeface="+mn-lt"/>
                <a:ea typeface="+mj-ea"/>
                <a:cs typeface="+mj-cs"/>
                <a:sym typeface="Clarendon LT Std Roman"/>
              </a:rPr>
              <a:t>TULOSSA MYÖS </a:t>
            </a:r>
            <a:r>
              <a:rPr kumimoji="0" lang="fi-FI" sz="1800" b="1" i="0" u="none" strike="noStrike" cap="none" spc="0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uFillTx/>
                <a:latin typeface="+mn-lt"/>
                <a:ea typeface="+mj-ea"/>
                <a:cs typeface="+mj-cs"/>
                <a:sym typeface="Clarendon LT Std Roman"/>
              </a:rPr>
              <a:t>BIOTALOUDEN HUIPPUKOKOUS </a:t>
            </a:r>
            <a:r>
              <a:rPr kumimoji="0" lang="fi-FI" sz="1400" i="0" u="none" strike="noStrike" cap="none" spc="0" normalizeH="0" baseline="0" dirty="0" smtClean="0">
                <a:ln>
                  <a:noFill/>
                </a:ln>
                <a:solidFill>
                  <a:srgbClr val="F48200"/>
                </a:solidFill>
                <a:effectLst/>
                <a:uFillTx/>
                <a:latin typeface="+mn-lt"/>
                <a:ea typeface="+mj-ea"/>
                <a:cs typeface="+mj-cs"/>
                <a:sym typeface="Clarendon LT Std Roman"/>
              </a:rPr>
              <a:t>TAMMIKUUSSA!</a:t>
            </a:r>
            <a:endParaRPr kumimoji="0" lang="fi-FI" sz="1400" b="0" i="0" u="none" strike="noStrike" cap="none" spc="0" normalizeH="0" baseline="0" dirty="0">
              <a:ln>
                <a:noFill/>
              </a:ln>
              <a:solidFill>
                <a:srgbClr val="F48200"/>
              </a:solidFill>
              <a:effectLst/>
              <a:uFillTx/>
              <a:latin typeface="+mn-lt"/>
              <a:ea typeface="+mj-ea"/>
              <a:cs typeface="+mj-cs"/>
              <a:sym typeface="Clarendon LT Std Roman"/>
            </a:endParaRPr>
          </a:p>
        </p:txBody>
      </p:sp>
      <p:sp>
        <p:nvSpPr>
          <p:cNvPr id="3" name="Suorakulmio 2"/>
          <p:cNvSpPr/>
          <p:nvPr/>
        </p:nvSpPr>
        <p:spPr>
          <a:xfrm rot="20465954">
            <a:off x="24763" y="3523580"/>
            <a:ext cx="3664336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Päivittyy</a:t>
            </a:r>
            <a:r>
              <a:rPr lang="fi-FI" sz="32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i-FI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päivittäin…</a:t>
            </a:r>
            <a:endParaRPr lang="fi-FI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7939" y="310839"/>
            <a:ext cx="2565328" cy="2220448"/>
          </a:xfrm>
        </p:spPr>
      </p:pic>
    </p:spTree>
    <p:extLst>
      <p:ext uri="{BB962C8B-B14F-4D97-AF65-F5344CB8AC3E}">
        <p14:creationId xmlns:p14="http://schemas.microsoft.com/office/powerpoint/2010/main" val="86947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isällön paikkamerkki 12"/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85850"/>
            <a:ext cx="9143999" cy="6857162"/>
          </a:xfrm>
        </p:spPr>
      </p:pic>
      <p:sp>
        <p:nvSpPr>
          <p:cNvPr id="11" name="Tekstiruutu 10"/>
          <p:cNvSpPr txBox="1"/>
          <p:nvPr/>
        </p:nvSpPr>
        <p:spPr>
          <a:xfrm>
            <a:off x="6238167" y="3943350"/>
            <a:ext cx="2715605" cy="1056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14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Clarendon LT Std Roman"/>
            </a:endParaRPr>
          </a:p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1600" b="1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Johanna Asiala</a:t>
            </a:r>
            <a:r>
              <a:rPr lang="fi-FI" sz="16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johanna.asiala@lapinliitto.fi,</a:t>
            </a:r>
            <a:r>
              <a:rPr lang="fi-FI" sz="1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040 661 2592</a:t>
            </a:r>
          </a:p>
        </p:txBody>
      </p:sp>
      <p:sp>
        <p:nvSpPr>
          <p:cNvPr id="18" name="Otsikko 1"/>
          <p:cNvSpPr txBox="1">
            <a:spLocks/>
          </p:cNvSpPr>
          <p:nvPr/>
        </p:nvSpPr>
        <p:spPr>
          <a:xfrm>
            <a:off x="6796298" y="2062686"/>
            <a:ext cx="2273869" cy="270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marR="0" indent="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-150" baseline="0">
                <a:ln>
                  <a:noFill/>
                </a:ln>
                <a:solidFill>
                  <a:schemeClr val="bg1"/>
                </a:solidFill>
                <a:uFillTx/>
                <a:latin typeface="Arial" charset="0"/>
                <a:ea typeface="Arial" charset="0"/>
                <a:cs typeface="Arial" charset="0"/>
                <a:sym typeface="Clarendon LT Std Roman"/>
              </a:defRPr>
            </a:lvl1pPr>
            <a:lvl2pPr marL="0" marR="0" indent="2286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2pPr>
            <a:lvl3pPr marL="0" marR="0" indent="4572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3pPr>
            <a:lvl4pPr marL="0" marR="0" indent="6858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4pPr>
            <a:lvl5pPr marL="0" marR="0" indent="9144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5pPr>
            <a:lvl6pPr marL="0" marR="0" indent="11430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6pPr>
            <a:lvl7pPr marL="0" marR="0" indent="13716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7pPr>
            <a:lvl8pPr marL="0" marR="0" indent="16002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8pPr>
            <a:lvl9pPr marL="0" marR="0" indent="18288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9pPr>
          </a:lstStyle>
          <a:p>
            <a:pPr algn="r" hangingPunct="1"/>
            <a:r>
              <a:rPr lang="fi-FI" sz="2000" dirty="0" smtClean="0"/>
              <a:t>#LAPINELINKEINO</a:t>
            </a:r>
          </a:p>
        </p:txBody>
      </p:sp>
      <p:sp>
        <p:nvSpPr>
          <p:cNvPr id="19" name="Otsikko 1"/>
          <p:cNvSpPr txBox="1">
            <a:spLocks/>
          </p:cNvSpPr>
          <p:nvPr/>
        </p:nvSpPr>
        <p:spPr>
          <a:xfrm>
            <a:off x="6591702" y="1760681"/>
            <a:ext cx="2478465" cy="270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marR="0" indent="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-150" baseline="0">
                <a:ln>
                  <a:noFill/>
                </a:ln>
                <a:solidFill>
                  <a:schemeClr val="bg1"/>
                </a:solidFill>
                <a:uFillTx/>
                <a:latin typeface="Arial" charset="0"/>
                <a:ea typeface="Arial" charset="0"/>
                <a:cs typeface="Arial" charset="0"/>
                <a:sym typeface="Clarendon LT Std Roman"/>
              </a:defRPr>
            </a:lvl1pPr>
            <a:lvl2pPr marL="0" marR="0" indent="2286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2pPr>
            <a:lvl3pPr marL="0" marR="0" indent="4572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3pPr>
            <a:lvl4pPr marL="0" marR="0" indent="6858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4pPr>
            <a:lvl5pPr marL="0" marR="0" indent="9144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5pPr>
            <a:lvl6pPr marL="0" marR="0" indent="11430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6pPr>
            <a:lvl7pPr marL="0" marR="0" indent="13716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7pPr>
            <a:lvl8pPr marL="0" marR="0" indent="16002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8pPr>
            <a:lvl9pPr marL="0" marR="0" indent="1828800" algn="ctr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107" baseline="0">
                <a:ln>
                  <a:noFill/>
                </a:ln>
                <a:solidFill>
                  <a:srgbClr val="F48200"/>
                </a:solidFill>
                <a:uFillTx/>
                <a:latin typeface="+mj-lt"/>
                <a:ea typeface="+mj-ea"/>
                <a:cs typeface="+mj-cs"/>
                <a:sym typeface="Clarendon LT Std Roman"/>
              </a:defRPr>
            </a:lvl9pPr>
          </a:lstStyle>
          <a:p>
            <a:pPr algn="r" hangingPunct="1"/>
            <a:r>
              <a:rPr lang="fi-FI" sz="2000" dirty="0" smtClean="0"/>
              <a:t>#BIOTALOUS</a:t>
            </a:r>
          </a:p>
        </p:txBody>
      </p:sp>
      <p:pic>
        <p:nvPicPr>
          <p:cNvPr id="2" name="Kuva 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85" y="126316"/>
            <a:ext cx="452470" cy="450459"/>
          </a:xfrm>
          <a:prstGeom prst="rect">
            <a:avLst/>
          </a:prstGeom>
        </p:spPr>
      </p:pic>
      <p:pic>
        <p:nvPicPr>
          <p:cNvPr id="4" name="Kuva 3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179" y="126316"/>
            <a:ext cx="450459" cy="450459"/>
          </a:xfrm>
          <a:prstGeom prst="rect">
            <a:avLst/>
          </a:prstGeom>
        </p:spPr>
      </p:pic>
      <p:pic>
        <p:nvPicPr>
          <p:cNvPr id="5" name="Kuva 4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40205" y="126316"/>
            <a:ext cx="450459" cy="450459"/>
          </a:xfrm>
          <a:prstGeom prst="rect">
            <a:avLst/>
          </a:prstGeom>
        </p:spPr>
      </p:pic>
      <p:pic>
        <p:nvPicPr>
          <p:cNvPr id="7" name="Kuva 6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31" y="126316"/>
            <a:ext cx="450459" cy="450459"/>
          </a:xfrm>
          <a:prstGeom prst="rect">
            <a:avLst/>
          </a:prstGeom>
        </p:spPr>
      </p:pic>
      <p:pic>
        <p:nvPicPr>
          <p:cNvPr id="8" name="Kuva 7">
            <a:hlinkClick r:id="rId1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945" y="37806"/>
            <a:ext cx="627478" cy="62747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2" y="93537"/>
            <a:ext cx="3934408" cy="405735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27" y="209550"/>
            <a:ext cx="5092505" cy="5092505"/>
          </a:xfrm>
          <a:prstGeom prst="rect">
            <a:avLst/>
          </a:prstGeom>
        </p:spPr>
      </p:pic>
      <p:sp>
        <p:nvSpPr>
          <p:cNvPr id="17" name="Tekstiruutu 16"/>
          <p:cNvSpPr txBox="1"/>
          <p:nvPr/>
        </p:nvSpPr>
        <p:spPr>
          <a:xfrm>
            <a:off x="2895600" y="120015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KIITOS!</a:t>
            </a:r>
            <a:endParaRPr lang="fi-FI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Kuva 13">
            <a:hlinkClick r:id="rId15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464" y="598783"/>
            <a:ext cx="710440" cy="3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yhmä 8"/>
          <p:cNvGrpSpPr/>
          <p:nvPr/>
        </p:nvGrpSpPr>
        <p:grpSpPr>
          <a:xfrm>
            <a:off x="215409" y="308285"/>
            <a:ext cx="4659046" cy="2779573"/>
            <a:chOff x="2894472" y="2848875"/>
            <a:chExt cx="6537390" cy="3507475"/>
          </a:xfrm>
        </p:grpSpPr>
        <p:pic>
          <p:nvPicPr>
            <p:cNvPr id="10" name="Kuva 9"/>
            <p:cNvPicPr>
              <a:picLocks noChangeAspect="1"/>
            </p:cNvPicPr>
            <p:nvPr/>
          </p:nvPicPr>
          <p:blipFill rotWithShape="1">
            <a:blip r:embed="rId3"/>
            <a:srcRect l="35839" t="31670" r="20106" b="20382"/>
            <a:stretch/>
          </p:blipFill>
          <p:spPr>
            <a:xfrm>
              <a:off x="2894472" y="2848875"/>
              <a:ext cx="5732060" cy="3507475"/>
            </a:xfrm>
            <a:prstGeom prst="rect">
              <a:avLst/>
            </a:prstGeom>
          </p:spPr>
        </p:pic>
        <p:sp>
          <p:nvSpPr>
            <p:cNvPr id="11" name="Tekstiruutu 10"/>
            <p:cNvSpPr txBox="1"/>
            <p:nvPr/>
          </p:nvSpPr>
          <p:spPr>
            <a:xfrm>
              <a:off x="3824634" y="5984270"/>
              <a:ext cx="5607228" cy="335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900" dirty="0">
                  <a:solidFill>
                    <a:prstClr val="black"/>
                  </a:solidFill>
                </a:rPr>
                <a:t>Case Kierinki: 116 asukasta. ProAgria/Luke</a:t>
              </a:r>
            </a:p>
          </p:txBody>
        </p:sp>
      </p:grpSp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4766553" y="719847"/>
            <a:ext cx="4072647" cy="795557"/>
          </a:xfrm>
        </p:spPr>
        <p:txBody>
          <a:bodyPr>
            <a:normAutofit fontScale="90000"/>
          </a:bodyPr>
          <a:lstStyle/>
          <a:p>
            <a:pPr algn="ctr"/>
            <a:r>
              <a:rPr lang="fi-FI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MAASEUTUKLUSTERI</a:t>
            </a:r>
            <a:r>
              <a:rPr lang="fi-FI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i-FI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>
          <a:xfrm>
            <a:off x="4466492" y="1616035"/>
            <a:ext cx="4222167" cy="2730881"/>
          </a:xfrm>
        </p:spPr>
        <p:txBody>
          <a:bodyPr>
            <a:noAutofit/>
          </a:bodyPr>
          <a:lstStyle/>
          <a:p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Haluamme pysäyttää maaseutua vaivaavan </a:t>
            </a:r>
            <a:r>
              <a:rPr lang="fi-FI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pääomapaon. 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Osoitamme, mitä mahdollisuuksia </a:t>
            </a:r>
            <a:r>
              <a:rPr lang="fi-FI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luonto voi tarjota 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meille. </a:t>
            </a:r>
          </a:p>
          <a:p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• </a:t>
            </a:r>
            <a:r>
              <a:rPr lang="fi-FI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Hajautettu energiantuotanto kylissä</a:t>
            </a:r>
            <a:r>
              <a:rPr lang="fi-FI" sz="1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	biopolttoaineet, sähkö, lämpö</a:t>
            </a:r>
          </a:p>
          <a:p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• </a:t>
            </a:r>
            <a:r>
              <a:rPr lang="fi-FI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Erikoistunut ruuantuotanto 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	jatkojalostaminen</a:t>
            </a:r>
          </a:p>
          <a:p>
            <a:endParaRPr lang="fi-FI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</a:pP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iruutu 1"/>
          <p:cNvSpPr txBox="1"/>
          <p:nvPr/>
        </p:nvSpPr>
        <p:spPr>
          <a:xfrm>
            <a:off x="215409" y="4003540"/>
            <a:ext cx="4755425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i-FI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Unelmamme on 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saada PK-yritystemme liikevaihto Lapissa </a:t>
            </a:r>
            <a:r>
              <a:rPr lang="fi-FI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miljardiin euroon 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vuoteen 2025 mennessä jalostamalla </a:t>
            </a:r>
            <a:r>
              <a:rPr lang="fi-FI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elintarvikkeita ja energiaa 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alueella.</a:t>
            </a:r>
            <a:endParaRPr lang="fi-FI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1400" b="0" i="0" u="none" strike="noStrike" cap="none" spc="0" normalizeH="0" baseline="0" dirty="0">
              <a:ln>
                <a:noFill/>
              </a:ln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larendon LT Std Roman"/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215409" y="3087858"/>
            <a:ext cx="408510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1200" b="0" i="1" u="none" strike="noStrike" cap="none" spc="0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FillTx/>
                <a:latin typeface="+mn-lt"/>
                <a:cs typeface="Arial" panose="020B0604020202020204" pitchFamily="34" charset="0"/>
                <a:sym typeface="Clarendon LT Std Roman"/>
              </a:rPr>
              <a:t>Mitä voimme tälle haasteelle tehdä? Miten pysäytämme tämän pääomapaon?</a:t>
            </a:r>
            <a:endParaRPr kumimoji="0" lang="fi-FI" sz="1200" b="0" i="1" u="none" strike="noStrike" cap="none" spc="0" normalizeH="0" baseline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FillTx/>
              <a:latin typeface="+mn-lt"/>
              <a:cs typeface="Arial" panose="020B0604020202020204" pitchFamily="34" charset="0"/>
              <a:sym typeface="Clarendon LT Std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55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/>
          <p:cNvSpPr/>
          <p:nvPr/>
        </p:nvSpPr>
        <p:spPr>
          <a:xfrm>
            <a:off x="3127291" y="3591464"/>
            <a:ext cx="3510390" cy="118002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sz="2850" dirty="0">
              <a:solidFill>
                <a:prstClr val="white"/>
              </a:solidFill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7504686" y="3937050"/>
            <a:ext cx="135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solidFill>
                  <a:srgbClr val="00B050"/>
                </a:solidFill>
              </a:rPr>
              <a:t>Aluekehitys</a:t>
            </a:r>
          </a:p>
          <a:p>
            <a:r>
              <a:rPr lang="fi-FI" sz="1200" dirty="0">
                <a:solidFill>
                  <a:prstClr val="black"/>
                </a:solidFill>
              </a:rPr>
              <a:t>Tanja Häyrynen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7431049" y="2430475"/>
            <a:ext cx="1522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solidFill>
                  <a:srgbClr val="0070C0"/>
                </a:solidFill>
              </a:rPr>
              <a:t>Osaamisen kehittäminen</a:t>
            </a:r>
          </a:p>
          <a:p>
            <a:r>
              <a:rPr lang="fi-FI" sz="1200" dirty="0">
                <a:solidFill>
                  <a:prstClr val="black"/>
                </a:solidFill>
              </a:rPr>
              <a:t>Anne-Mari Väisänen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7396673" y="1025372"/>
            <a:ext cx="1566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solidFill>
                  <a:srgbClr val="FF0000"/>
                </a:solidFill>
              </a:rPr>
              <a:t>Liiketoiminnan kehittäminen</a:t>
            </a:r>
          </a:p>
          <a:p>
            <a:r>
              <a:rPr lang="fi-FI" sz="1200" dirty="0">
                <a:solidFill>
                  <a:prstClr val="black"/>
                </a:solidFill>
              </a:rPr>
              <a:t>Johannes Vallivaara</a:t>
            </a:r>
          </a:p>
        </p:txBody>
      </p:sp>
      <p:sp>
        <p:nvSpPr>
          <p:cNvPr id="9" name="Suorakulmio 8"/>
          <p:cNvSpPr/>
          <p:nvPr/>
        </p:nvSpPr>
        <p:spPr>
          <a:xfrm>
            <a:off x="3328621" y="3746066"/>
            <a:ext cx="950840" cy="86513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sz="1400" b="1" dirty="0" err="1" smtClean="0">
                <a:solidFill>
                  <a:prstClr val="white"/>
                </a:solidFill>
              </a:rPr>
              <a:t>Elintarvik-keet</a:t>
            </a:r>
            <a:endParaRPr lang="fi-FI" sz="1400" b="1" dirty="0">
              <a:solidFill>
                <a:prstClr val="white"/>
              </a:solidFill>
            </a:endParaRPr>
          </a:p>
          <a:p>
            <a:pPr algn="ctr"/>
            <a:r>
              <a:rPr lang="fi-FI" sz="1050" b="1" dirty="0">
                <a:solidFill>
                  <a:prstClr val="white"/>
                </a:solidFill>
              </a:rPr>
              <a:t>Rauno Kuha</a:t>
            </a:r>
            <a:endParaRPr lang="fi-FI" sz="300" b="1" dirty="0">
              <a:solidFill>
                <a:prstClr val="white"/>
              </a:solidFill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5686342" y="3746066"/>
            <a:ext cx="761504" cy="86513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sz="1400" b="1" dirty="0">
                <a:solidFill>
                  <a:prstClr val="white"/>
                </a:solidFill>
              </a:rPr>
              <a:t>Energia</a:t>
            </a:r>
          </a:p>
          <a:p>
            <a:pPr algn="ctr"/>
            <a:r>
              <a:rPr lang="fi-FI" sz="1050" b="1" dirty="0">
                <a:solidFill>
                  <a:prstClr val="white"/>
                </a:solidFill>
              </a:rPr>
              <a:t>Tuomas Alakunnas</a:t>
            </a:r>
            <a:endParaRPr lang="fi-FI" sz="450" b="1" dirty="0">
              <a:solidFill>
                <a:prstClr val="white"/>
              </a:solidFill>
            </a:endParaRPr>
          </a:p>
        </p:txBody>
      </p:sp>
      <p:sp>
        <p:nvSpPr>
          <p:cNvPr id="13" name="Tekstiruutu 12"/>
          <p:cNvSpPr txBox="1"/>
          <p:nvPr/>
        </p:nvSpPr>
        <p:spPr>
          <a:xfrm>
            <a:off x="3490591" y="1643885"/>
            <a:ext cx="30168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50" b="1" i="1" dirty="0">
                <a:solidFill>
                  <a:prstClr val="black"/>
                </a:solidFill>
              </a:rPr>
              <a:t>Luodaan yrittäjyyttä ja tuetaan olemassa olevaa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3395006" y="1063563"/>
            <a:ext cx="1026114" cy="54006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b="1" dirty="0" smtClean="0">
                <a:solidFill>
                  <a:prstClr val="white"/>
                </a:solidFill>
              </a:rPr>
              <a:t>Elintarvikkeet</a:t>
            </a:r>
            <a:endParaRPr lang="fi-FI" sz="1100" b="1" dirty="0">
              <a:solidFill>
                <a:prstClr val="white"/>
              </a:solidFill>
            </a:endParaRPr>
          </a:p>
          <a:p>
            <a:pPr algn="ctr"/>
            <a:r>
              <a:rPr lang="fi-FI" sz="1200" b="1" dirty="0">
                <a:solidFill>
                  <a:prstClr val="white"/>
                </a:solidFill>
              </a:rPr>
              <a:t>100</a:t>
            </a:r>
          </a:p>
        </p:txBody>
      </p:sp>
      <p:sp>
        <p:nvSpPr>
          <p:cNvPr id="15" name="Suorakulmio 14"/>
          <p:cNvSpPr/>
          <p:nvPr/>
        </p:nvSpPr>
        <p:spPr>
          <a:xfrm>
            <a:off x="5350023" y="1063563"/>
            <a:ext cx="1097823" cy="54006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solidFill>
                  <a:prstClr val="white"/>
                </a:solidFill>
              </a:rPr>
              <a:t>Energia</a:t>
            </a:r>
          </a:p>
          <a:p>
            <a:pPr algn="ctr"/>
            <a:r>
              <a:rPr lang="fi-FI" sz="1400" b="1" dirty="0">
                <a:solidFill>
                  <a:prstClr val="white"/>
                </a:solidFill>
              </a:rPr>
              <a:t>30</a:t>
            </a:r>
          </a:p>
        </p:txBody>
      </p:sp>
      <p:sp>
        <p:nvSpPr>
          <p:cNvPr id="16" name="Pyöristetty suorakulmio 15"/>
          <p:cNvSpPr/>
          <p:nvPr/>
        </p:nvSpPr>
        <p:spPr>
          <a:xfrm>
            <a:off x="3089659" y="1984517"/>
            <a:ext cx="3635238" cy="1538249"/>
          </a:xfrm>
          <a:prstGeom prst="roundRect">
            <a:avLst>
              <a:gd name="adj" fmla="val 19329"/>
            </a:avLst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850">
              <a:solidFill>
                <a:prstClr val="white"/>
              </a:solidFill>
            </a:endParaRPr>
          </a:p>
        </p:txBody>
      </p:sp>
      <p:sp>
        <p:nvSpPr>
          <p:cNvPr id="17" name="Suorakulmio 16"/>
          <p:cNvSpPr/>
          <p:nvPr/>
        </p:nvSpPr>
        <p:spPr>
          <a:xfrm>
            <a:off x="3935972" y="2051399"/>
            <a:ext cx="704682" cy="93712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sz="1100" b="1" dirty="0">
                <a:solidFill>
                  <a:prstClr val="white"/>
                </a:solidFill>
              </a:rPr>
              <a:t>Koulutus</a:t>
            </a:r>
          </a:p>
        </p:txBody>
      </p:sp>
      <p:sp>
        <p:nvSpPr>
          <p:cNvPr id="18" name="Suorakulmio 17"/>
          <p:cNvSpPr/>
          <p:nvPr/>
        </p:nvSpPr>
        <p:spPr>
          <a:xfrm>
            <a:off x="4735535" y="2051399"/>
            <a:ext cx="573986" cy="93712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sz="1100" b="1" dirty="0">
                <a:solidFill>
                  <a:prstClr val="white"/>
                </a:solidFill>
              </a:rPr>
              <a:t>Lyhyet kurssit</a:t>
            </a:r>
          </a:p>
        </p:txBody>
      </p:sp>
      <p:sp>
        <p:nvSpPr>
          <p:cNvPr id="19" name="Suorakulmio 18"/>
          <p:cNvSpPr/>
          <p:nvPr/>
        </p:nvSpPr>
        <p:spPr>
          <a:xfrm>
            <a:off x="5393549" y="2065041"/>
            <a:ext cx="975238" cy="926133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sz="1050" b="1" dirty="0">
                <a:solidFill>
                  <a:prstClr val="white"/>
                </a:solidFill>
              </a:rPr>
              <a:t>Tiedon siirtäminen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prstClr val="white"/>
                </a:solidFill>
              </a:rPr>
              <a:t>Opiskelijat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prstClr val="white"/>
                </a:solidFill>
              </a:rPr>
              <a:t>Tutkijat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prstClr val="white"/>
                </a:solidFill>
              </a:rPr>
              <a:t>Kaupallinen</a:t>
            </a:r>
          </a:p>
        </p:txBody>
      </p:sp>
      <p:sp>
        <p:nvSpPr>
          <p:cNvPr id="20" name="Suorakulmio 19"/>
          <p:cNvSpPr/>
          <p:nvPr/>
        </p:nvSpPr>
        <p:spPr>
          <a:xfrm>
            <a:off x="4054071" y="3104547"/>
            <a:ext cx="2128706" cy="28684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sz="1050" b="1" dirty="0">
                <a:solidFill>
                  <a:prstClr val="white"/>
                </a:solidFill>
              </a:rPr>
              <a:t>Tiedon siirto Lapin ulkopuolelta</a:t>
            </a:r>
          </a:p>
        </p:txBody>
      </p:sp>
      <p:sp>
        <p:nvSpPr>
          <p:cNvPr id="21" name="Tekstiruutu 20"/>
          <p:cNvSpPr txBox="1"/>
          <p:nvPr/>
        </p:nvSpPr>
        <p:spPr>
          <a:xfrm>
            <a:off x="3076085" y="2667353"/>
            <a:ext cx="999259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75" b="1" dirty="0" smtClean="0">
                <a:solidFill>
                  <a:prstClr val="black"/>
                </a:solidFill>
              </a:rPr>
              <a:t>2. aste</a:t>
            </a:r>
            <a:endParaRPr lang="fi-FI" sz="975" b="1" dirty="0">
              <a:solidFill>
                <a:prstClr val="black"/>
              </a:solidFill>
            </a:endParaRPr>
          </a:p>
        </p:txBody>
      </p:sp>
      <p:sp>
        <p:nvSpPr>
          <p:cNvPr id="22" name="Tekstiruutu 21"/>
          <p:cNvSpPr txBox="1"/>
          <p:nvPr/>
        </p:nvSpPr>
        <p:spPr>
          <a:xfrm>
            <a:off x="3076085" y="2470762"/>
            <a:ext cx="773787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75" b="1" dirty="0">
                <a:solidFill>
                  <a:prstClr val="black"/>
                </a:solidFill>
              </a:rPr>
              <a:t>Lapin AMK</a:t>
            </a:r>
          </a:p>
        </p:txBody>
      </p:sp>
      <p:sp>
        <p:nvSpPr>
          <p:cNvPr id="23" name="Tekstiruutu 22"/>
          <p:cNvSpPr txBox="1"/>
          <p:nvPr/>
        </p:nvSpPr>
        <p:spPr>
          <a:xfrm>
            <a:off x="3059832" y="2269295"/>
            <a:ext cx="990634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75" b="1" dirty="0">
                <a:solidFill>
                  <a:prstClr val="black"/>
                </a:solidFill>
              </a:rPr>
              <a:t>Lapin yliopisto</a:t>
            </a:r>
          </a:p>
        </p:txBody>
      </p:sp>
      <p:cxnSp>
        <p:nvCxnSpPr>
          <p:cNvPr id="25" name="Kaareva yhdysviiva 24"/>
          <p:cNvCxnSpPr/>
          <p:nvPr/>
        </p:nvCxnSpPr>
        <p:spPr>
          <a:xfrm>
            <a:off x="6633687" y="1719336"/>
            <a:ext cx="152631" cy="1070600"/>
          </a:xfrm>
          <a:prstGeom prst="curvedConnector3">
            <a:avLst>
              <a:gd name="adj1" fmla="val 463199"/>
            </a:avLst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uorakulmio 27"/>
          <p:cNvSpPr/>
          <p:nvPr/>
        </p:nvSpPr>
        <p:spPr>
          <a:xfrm>
            <a:off x="3123296" y="806056"/>
            <a:ext cx="3510391" cy="10849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850">
              <a:solidFill>
                <a:prstClr val="white"/>
              </a:solidFill>
            </a:endParaRPr>
          </a:p>
        </p:txBody>
      </p:sp>
      <p:sp>
        <p:nvSpPr>
          <p:cNvPr id="29" name="Tekstiruutu 28"/>
          <p:cNvSpPr txBox="1"/>
          <p:nvPr/>
        </p:nvSpPr>
        <p:spPr>
          <a:xfrm>
            <a:off x="7000593" y="2067922"/>
            <a:ext cx="959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i="1" dirty="0">
                <a:solidFill>
                  <a:prstClr val="black"/>
                </a:solidFill>
              </a:rPr>
              <a:t>Ohjaus</a:t>
            </a:r>
          </a:p>
        </p:txBody>
      </p:sp>
      <p:sp>
        <p:nvSpPr>
          <p:cNvPr id="31" name="Tekstiruutu 30"/>
          <p:cNvSpPr txBox="1"/>
          <p:nvPr/>
        </p:nvSpPr>
        <p:spPr>
          <a:xfrm rot="16200000">
            <a:off x="6281427" y="4013293"/>
            <a:ext cx="11307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 i="1" dirty="0">
                <a:solidFill>
                  <a:prstClr val="black"/>
                </a:solidFill>
              </a:rPr>
              <a:t>Resurssit</a:t>
            </a:r>
          </a:p>
        </p:txBody>
      </p:sp>
      <p:sp>
        <p:nvSpPr>
          <p:cNvPr id="32" name="Tekstiruutu 31"/>
          <p:cNvSpPr txBox="1"/>
          <p:nvPr/>
        </p:nvSpPr>
        <p:spPr>
          <a:xfrm>
            <a:off x="6313305" y="2413383"/>
            <a:ext cx="533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50" b="1" dirty="0">
                <a:solidFill>
                  <a:prstClr val="black"/>
                </a:solidFill>
              </a:rPr>
              <a:t>Luke</a:t>
            </a:r>
          </a:p>
        </p:txBody>
      </p:sp>
      <p:sp>
        <p:nvSpPr>
          <p:cNvPr id="33" name="Otsikko 1"/>
          <p:cNvSpPr txBox="1">
            <a:spLocks/>
          </p:cNvSpPr>
          <p:nvPr/>
        </p:nvSpPr>
        <p:spPr>
          <a:xfrm>
            <a:off x="1860989" y="266600"/>
            <a:ext cx="6035004" cy="54006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i-FI" sz="1800" b="1" dirty="0" smtClean="0">
                <a:solidFill>
                  <a:srgbClr val="FFC000"/>
                </a:solidFill>
              </a:rPr>
              <a:t>MODERNIN ALUEKEHITTÄMISEN KLUSTERIMALLIN RAKENNE</a:t>
            </a:r>
          </a:p>
        </p:txBody>
      </p:sp>
      <p:sp>
        <p:nvSpPr>
          <p:cNvPr id="34" name="Tekstiruutu 33"/>
          <p:cNvSpPr txBox="1"/>
          <p:nvPr/>
        </p:nvSpPr>
        <p:spPr>
          <a:xfrm>
            <a:off x="4363681" y="893809"/>
            <a:ext cx="1034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 dirty="0">
                <a:solidFill>
                  <a:prstClr val="black"/>
                </a:solidFill>
              </a:rPr>
              <a:t>Yritykset</a:t>
            </a:r>
          </a:p>
        </p:txBody>
      </p:sp>
      <p:sp>
        <p:nvSpPr>
          <p:cNvPr id="30" name="Suorakulmio 29"/>
          <p:cNvSpPr/>
          <p:nvPr/>
        </p:nvSpPr>
        <p:spPr>
          <a:xfrm>
            <a:off x="4604600" y="3735314"/>
            <a:ext cx="761504" cy="86513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sz="1200" b="1" dirty="0">
                <a:solidFill>
                  <a:prstClr val="white"/>
                </a:solidFill>
              </a:rPr>
              <a:t>Kansain-välinen toiminta</a:t>
            </a:r>
          </a:p>
        </p:txBody>
      </p:sp>
      <p:sp>
        <p:nvSpPr>
          <p:cNvPr id="27" name="Tekstiruutu 26"/>
          <p:cNvSpPr txBox="1"/>
          <p:nvPr/>
        </p:nvSpPr>
        <p:spPr>
          <a:xfrm>
            <a:off x="141530" y="2901854"/>
            <a:ext cx="2484585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1400" b="1" i="0" u="none" strike="noStrike" cap="none" spc="0" normalizeH="0" baseline="0" dirty="0" smtClean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YHTEYSTIEDOT: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1400" b="1" i="0" u="none" strike="noStrike" cap="none" spc="0" normalizeH="0" baseline="0" dirty="0" smtClean="0">
              <a:ln>
                <a:noFill/>
              </a:ln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larendon LT Std Roman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Johannes Vallivaara, </a:t>
            </a:r>
            <a:r>
              <a:rPr lang="fi-FI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johannes.vallivaara@proagria.fi,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040 684 5741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i-FI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Anne-Mari Väisänen, </a:t>
            </a:r>
            <a:endParaRPr lang="fi-FI" sz="9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anne-mari.vaisanen@lapinamk.fi</a:t>
            </a:r>
            <a:r>
              <a:rPr lang="fi-FI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fi-FI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040 </a:t>
            </a:r>
            <a:r>
              <a:rPr lang="fi-FI" sz="900" dirty="0">
                <a:latin typeface="Arial" panose="020B0604020202020204" pitchFamily="34" charset="0"/>
                <a:cs typeface="Arial" panose="020B0604020202020204" pitchFamily="34" charset="0"/>
              </a:rPr>
              <a:t>775 </a:t>
            </a:r>
            <a:r>
              <a:rPr lang="fi-FI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1893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i-FI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900" b="1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Tanja</a:t>
            </a:r>
            <a:r>
              <a:rPr kumimoji="0" lang="fi-FI" sz="900" b="1" i="0" u="none" strike="noStrike" cap="none" spc="0" normalizeH="0" dirty="0" smtClean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 Häyrynen,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900" i="0" u="none" strike="noStrike" cap="none" spc="0" normalizeH="0" dirty="0" smtClean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tanja.hayrynen@lapinliitto</a:t>
            </a:r>
            <a:r>
              <a:rPr lang="fi-FI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.fi,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040 704 3130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i-FI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1" y="516034"/>
            <a:ext cx="2273902" cy="22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</p:spPr>
      </p:pic>
      <p:sp>
        <p:nvSpPr>
          <p:cNvPr id="3" name="Päivämäärän paikkamerkki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47DB703-5B7F-F74F-97E8-9AD1F72F1DE0}" type="datetime1">
              <a:rPr lang="fi-FI" smtClean="0"/>
              <a:t>4.10.2017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31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918530-BDEE-E74F-B6FD-26DF6A810CDE}" type="datetime1">
              <a:rPr lang="fi-FI" smtClean="0"/>
              <a:t>4.10.2017</a:t>
            </a:fld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6" t="20601" r="2" b="3800"/>
          <a:stretch/>
        </p:blipFill>
        <p:spPr>
          <a:xfrm>
            <a:off x="1320743" y="1019908"/>
            <a:ext cx="2804591" cy="3666392"/>
          </a:xfrm>
          <a:prstGeom prst="rect">
            <a:avLst/>
          </a:prstGeom>
        </p:spPr>
      </p:pic>
      <p:sp>
        <p:nvSpPr>
          <p:cNvPr id="14" name="Tekstiruutu 13"/>
          <p:cNvSpPr txBox="1"/>
          <p:nvPr/>
        </p:nvSpPr>
        <p:spPr>
          <a:xfrm>
            <a:off x="1138738" y="273991"/>
            <a:ext cx="727374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2400" b="1" i="0" u="none" strike="noStrike" cap="none" spc="0" normalizeH="0" baseline="0" dirty="0" smtClean="0">
                <a:ln>
                  <a:noFill/>
                </a:ln>
                <a:solidFill>
                  <a:srgbClr val="F482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OSAAMISEN</a:t>
            </a:r>
            <a:r>
              <a:rPr kumimoji="0" lang="fi-FI" sz="2400" b="1" i="0" u="none" strike="noStrike" cap="none" spc="0" normalizeH="0" dirty="0" smtClean="0">
                <a:ln>
                  <a:noFill/>
                </a:ln>
                <a:solidFill>
                  <a:srgbClr val="F482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 KEHITTÄMINEN - NUORET LAPPIIN</a:t>
            </a:r>
            <a:endParaRPr kumimoji="0" lang="fi-FI" sz="2400" b="1" i="0" u="none" strike="noStrike" cap="none" spc="0" normalizeH="0" baseline="0" dirty="0">
              <a:ln>
                <a:noFill/>
              </a:ln>
              <a:solidFill>
                <a:srgbClr val="F482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larendon LT Std Roman"/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4775609" y="1364045"/>
            <a:ext cx="3409245" cy="31188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1400" b="1" i="0" u="none" strike="noStrike" cap="none" spc="0" normalizeH="0" baseline="0" dirty="0" smtClean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18.4. </a:t>
            </a:r>
            <a:r>
              <a:rPr kumimoji="0" lang="fi-FI" sz="1400" b="0" i="0" u="none" strike="noStrike" cap="none" spc="0" normalizeH="0" baseline="0" dirty="0" smtClean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Biotalous agrologiopiskelijoille</a:t>
            </a:r>
            <a:r>
              <a:rPr kumimoji="0" lang="fi-FI" sz="1400" b="0" i="0" u="none" strike="noStrike" cap="none" spc="0" normalizeH="0" dirty="0" smtClean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 - osallistaminen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i-FI" sz="14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1400" b="0" i="0" u="none" strike="noStrike" cap="none" spc="0" normalizeH="0" baseline="0" dirty="0" smtClean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  <a:hlinkClick r:id="rId3"/>
              </a:rPr>
              <a:t>Sinisen</a:t>
            </a:r>
            <a:r>
              <a:rPr kumimoji="0" lang="fi-FI" sz="1400" b="0" i="0" u="none" strike="noStrike" cap="none" spc="0" normalizeH="0" dirty="0" smtClean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  <a:hlinkClick r:id="rId3"/>
              </a:rPr>
              <a:t> biotalouden kysely opiskelijoille</a:t>
            </a:r>
            <a:r>
              <a:rPr kumimoji="0" lang="fi-FI" sz="1400" b="0" i="0" u="none" strike="noStrike" cap="none" spc="0" normalizeH="0" dirty="0" smtClean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 - 3 vastausta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i-FI" sz="14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1400" b="0" i="0" u="none" strike="noStrike" cap="none" spc="0" normalizeH="0" dirty="0" smtClean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  <a:hlinkClick r:id="rId4"/>
              </a:rPr>
              <a:t>Osaamisen kehittäminen </a:t>
            </a:r>
            <a:r>
              <a:rPr kumimoji="0" lang="fi-FI" sz="1400" b="0" i="0" u="none" strike="noStrike" cap="none" spc="0" normalizeH="0" dirty="0" smtClean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-Dropbox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400" b="1" dirty="0">
                <a:latin typeface="Arial" panose="020B0604020202020204" pitchFamily="34" charset="0"/>
                <a:cs typeface="Arial" panose="020B0604020202020204" pitchFamily="34" charset="0"/>
              </a:rPr>
              <a:t>6.6. &amp; 7.8. 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Sosiaalisen median koulutus amk:n opettajille ja 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hanketoimijoille</a:t>
            </a:r>
            <a:endParaRPr kumimoji="0" lang="fi-FI" sz="1400" b="0" i="0" u="none" strike="noStrike" cap="none" spc="0" normalizeH="0" dirty="0" smtClean="0">
              <a:ln>
                <a:noFill/>
              </a:ln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larendon LT Std Roman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1400" b="1" i="0" u="none" strike="noStrike" cap="none" spc="0" normalizeH="0" dirty="0" smtClean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  <a:hlinkClick r:id="rId5"/>
              </a:rPr>
              <a:t>12.9. </a:t>
            </a:r>
            <a:r>
              <a:rPr kumimoji="0" lang="fi-FI" sz="1400" b="0" i="0" u="none" strike="noStrike" cap="none" spc="0" normalizeH="0" dirty="0" smtClean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  <a:hlinkClick r:id="rId5"/>
              </a:rPr>
              <a:t>Luento agrologiopiskelijoille</a:t>
            </a:r>
            <a:endParaRPr kumimoji="0" lang="fi-FI" sz="1400" b="0" i="0" u="none" strike="noStrike" cap="none" spc="0" normalizeH="0" dirty="0" smtClean="0">
              <a:ln>
                <a:noFill/>
              </a:ln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larendon LT Std Roman"/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i-FI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27.9. 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Alumnipäivä agrologiopiskelijoille</a:t>
            </a:r>
          </a:p>
        </p:txBody>
      </p:sp>
    </p:spTree>
    <p:extLst>
      <p:ext uri="{BB962C8B-B14F-4D97-AF65-F5344CB8AC3E}">
        <p14:creationId xmlns:p14="http://schemas.microsoft.com/office/powerpoint/2010/main" val="137957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n paikkamerkki 8"/>
          <p:cNvSpPr>
            <a:spLocks noGrp="1"/>
          </p:cNvSpPr>
          <p:nvPr>
            <p:ph type="body" sz="quarter" idx="11"/>
          </p:nvPr>
        </p:nvSpPr>
        <p:spPr>
          <a:xfrm>
            <a:off x="3764547" y="2068130"/>
            <a:ext cx="4666346" cy="2033130"/>
          </a:xfrm>
        </p:spPr>
        <p:txBody>
          <a:bodyPr/>
          <a:lstStyle/>
          <a:p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Julkaistaan marraskuussa 2017.</a:t>
            </a:r>
          </a:p>
          <a:p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Teemat: 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elintarvikkeet ja luonnontuotteet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hajautettu uusiutuva energia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sininen biotalous 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sekä </a:t>
            </a:r>
            <a:r>
              <a:rPr lang="fi-FI" sz="1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puurakentaminen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Konkreettiset tavoitteet ja toimet Lapin biotalouden edistämiseksi vuoteen 2025.</a:t>
            </a:r>
          </a:p>
          <a:p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LAPPI-sopimus - </a:t>
            </a: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Arktinen talous -työpaja 14.2. </a:t>
            </a:r>
            <a:endParaRPr lang="fi-FI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biotalous näkyville myös maakuntaohjelmaan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497DFC8-53FC-A242-962E-7C7B3A7A7E23}" type="datetime1">
              <a:rPr lang="fi-FI" smtClean="0"/>
              <a:t>4.10.2017</a:t>
            </a:fld>
            <a:endParaRPr lang="fi-FI" dirty="0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2"/>
          </p:nvPr>
        </p:nvSpPr>
        <p:spPr>
          <a:xfrm>
            <a:off x="3764547" y="598188"/>
            <a:ext cx="4666346" cy="1184275"/>
          </a:xfrm>
        </p:spPr>
        <p:txBody>
          <a:bodyPr/>
          <a:lstStyle/>
          <a:p>
            <a:r>
              <a:rPr lang="fi-FI" dirty="0" smtClean="0"/>
              <a:t>Lapin biotalouden kehittämisohjelma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9" y="1352551"/>
            <a:ext cx="2801301" cy="2667000"/>
          </a:xfrm>
        </p:spPr>
      </p:pic>
    </p:spTree>
    <p:extLst>
      <p:ext uri="{BB962C8B-B14F-4D97-AF65-F5344CB8AC3E}">
        <p14:creationId xmlns:p14="http://schemas.microsoft.com/office/powerpoint/2010/main" val="38087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2400" y="2140862"/>
            <a:ext cx="257111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fi-FI" sz="2800" b="1" spc="-5" dirty="0" smtClean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LINKKI OHJELMAAN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1563</TotalTime>
  <Words>1223</Words>
  <Application>Microsoft Office PowerPoint</Application>
  <PresentationFormat>Näytössä katseltava esitys (16:9)</PresentationFormat>
  <Paragraphs>363</Paragraphs>
  <Slides>31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31</vt:i4>
      </vt:variant>
    </vt:vector>
  </HeadingPairs>
  <TitlesOfParts>
    <vt:vector size="37" baseType="lpstr">
      <vt:lpstr>MS PGothic</vt:lpstr>
      <vt:lpstr>Arial</vt:lpstr>
      <vt:lpstr>Calibri</vt:lpstr>
      <vt:lpstr>Clarendon</vt:lpstr>
      <vt:lpstr>Clarendon LT Std Roman</vt:lpstr>
      <vt:lpstr>Office Theme</vt:lpstr>
      <vt:lpstr>PowerPoint-esitys</vt:lpstr>
      <vt:lpstr>PowerPoint-esitys</vt:lpstr>
      <vt:lpstr>PowerPoint-esitys</vt:lpstr>
      <vt:lpstr>MAASEUTUKLUSTERI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Nykytila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Blomberg Katja Lapin liitto</dc:creator>
  <cp:lastModifiedBy>Aini Ojala</cp:lastModifiedBy>
  <cp:revision>22</cp:revision>
  <dcterms:created xsi:type="dcterms:W3CDTF">2017-08-31T16:22:04Z</dcterms:created>
  <dcterms:modified xsi:type="dcterms:W3CDTF">2017-10-05T06:26:58Z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2017-05-23T00:00:00Z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2017-08-31T00:00:00Z</vt:filetime>
  </property>
</Properties>
</file>