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  <p:sldMasterId id="2147483755" r:id="rId3"/>
    <p:sldMasterId id="2147483766" r:id="rId4"/>
  </p:sldMasterIdLst>
  <p:notesMasterIdLst>
    <p:notesMasterId r:id="rId9"/>
  </p:notesMasterIdLst>
  <p:handoutMasterIdLst>
    <p:handoutMasterId r:id="rId10"/>
  </p:handoutMasterIdLst>
  <p:sldIdLst>
    <p:sldId id="256" r:id="rId5"/>
    <p:sldId id="306" r:id="rId6"/>
    <p:sldId id="305" r:id="rId7"/>
    <p:sldId id="307" r:id="rId8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22" autoAdjust="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77685-FD2A-4759-A99F-E46F784E6E3B}" type="datetimeFigureOut">
              <a:rPr lang="fi-FI" smtClean="0"/>
              <a:t>3.10.2017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23CE8-39B2-45EF-AEA4-AFFF8901F2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8739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12FAB-2018-409B-84C2-9FA6D74CFFB3}" type="datetimeFigureOut">
              <a:rPr lang="fi-FI" smtClean="0"/>
              <a:t>3.10.2017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1BC3A-5DA6-44B9-A15B-01DE3CC2A6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127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ainen kolmi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685800" y="1752605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7" name="Alaotsikk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grpSp>
        <p:nvGrpSpPr>
          <p:cNvPr id="2" name="Ryhmä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Puolivapaa piirt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uolivapaa piirt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uolivapaa piirt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uora yhdysviiv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Päivämäärän paikkamerkki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3CC6E1-8BC8-4134-9386-D282AF27AB88}" type="datetimeFigureOut">
              <a:rPr lang="fi-FI" smtClean="0"/>
              <a:pPr/>
              <a:t>3.10.2017</a:t>
            </a:fld>
            <a:endParaRPr lang="fi-FI"/>
          </a:p>
        </p:txBody>
      </p:sp>
      <p:sp>
        <p:nvSpPr>
          <p:cNvPr id="19" name="Alatunnisteen paikkamerk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27" name="Dian numeron paikkamerkki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E556B9-2836-47CD-B26B-2DED05A7B8F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481333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CC6E1-8BC8-4134-9386-D282AF27AB88}" type="datetimeFigureOut">
              <a:rPr lang="fi-FI" smtClean="0"/>
              <a:pPr/>
              <a:t>3.10.2017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556B9-2836-47CD-B26B-2DED05A7B8F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844013" y="274644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CC6E1-8BC8-4134-9386-D282AF27AB88}" type="datetimeFigureOut">
              <a:rPr lang="fi-FI" smtClean="0"/>
              <a:pPr/>
              <a:t>3.10.2017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556B9-2836-47CD-B26B-2DED05A7B8F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kans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5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26904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6838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DC22EFEE-B85C-47FE-9D38-5CDEE414C7CF}" type="datetime1">
              <a:rPr lang="fi-FI" smtClean="0">
                <a:solidFill>
                  <a:srgbClr val="FFFFFF"/>
                </a:solidFill>
              </a:rPr>
              <a:pPr/>
              <a:t>3.10.2017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38846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>
                <a:solidFill>
                  <a:srgbClr val="FFFFFF"/>
                </a:solidFill>
              </a:rPr>
              <a:t>Risto Vartiainen 2016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4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12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4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13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4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pic>
        <p:nvPicPr>
          <p:cNvPr id="14" name="Kuva 8" descr="VipuvoimaaEU_2014_2020_rgb-0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72801" y="5842804"/>
            <a:ext cx="1220690" cy="864095"/>
          </a:xfrm>
          <a:prstGeom prst="rect">
            <a:avLst/>
          </a:prstGeom>
        </p:spPr>
      </p:pic>
      <p:pic>
        <p:nvPicPr>
          <p:cNvPr id="15" name="Picture 14" descr="EU_EAKR_ESR_FI_vertical_20mm_rgb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00077" y="5580003"/>
            <a:ext cx="1078443" cy="111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16324"/>
      </p:ext>
    </p:extLst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5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8000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A442ADB0-C90B-4EEF-B964-16E3DA0DEBE6}" type="datetime1">
              <a:rPr lang="fi-FI" smtClean="0">
                <a:solidFill>
                  <a:srgbClr val="FFFFFF"/>
                </a:solidFill>
              </a:rPr>
              <a:pPr/>
              <a:t>3.10.2017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40000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>
                <a:solidFill>
                  <a:srgbClr val="FFFFFF"/>
                </a:solidFill>
              </a:rPr>
              <a:t>Risto Vartiainen 2016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Alaotsikko 2"/>
          <p:cNvSpPr>
            <a:spLocks noGrp="1"/>
          </p:cNvSpPr>
          <p:nvPr>
            <p:ph type="subTitle" idx="1"/>
          </p:nvPr>
        </p:nvSpPr>
        <p:spPr>
          <a:xfrm>
            <a:off x="1322086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9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4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20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4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21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4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pic>
        <p:nvPicPr>
          <p:cNvPr id="16" name="Picture 15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7" y="5580003"/>
            <a:ext cx="1078443" cy="1115001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1" y="5842804"/>
            <a:ext cx="1220690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701082"/>
      </p:ext>
    </p:extLst>
  </p:cSld>
  <p:clrMapOvr>
    <a:masterClrMapping/>
  </p:clrMapOvr>
  <p:transition spd="slow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ärillinen väli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6" y="616418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F4D404-F28A-4D4C-B624-8E631EC9510F}" type="datetime1">
              <a:rPr lang="fi-FI" smtClean="0">
                <a:solidFill>
                  <a:srgbClr val="FFFFFF"/>
                </a:solidFill>
              </a:rPr>
              <a:pPr/>
              <a:t>3.10.2017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>
                <a:solidFill>
                  <a:srgbClr val="FFFFFF"/>
                </a:solidFill>
              </a:rPr>
              <a:t>Risto Vartiainen 2016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7" y="5580003"/>
            <a:ext cx="1078443" cy="1115001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1" y="5842804"/>
            <a:ext cx="1220690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9943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A_kuvadia: tumm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6" y="616418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B712C2-215D-4F5F-A012-640234E46866}" type="datetime1">
              <a:rPr lang="fi-FI" smtClean="0">
                <a:solidFill>
                  <a:srgbClr val="FFFFFF"/>
                </a:solidFill>
              </a:rPr>
              <a:pPr/>
              <a:t>3.10.2017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>
                <a:solidFill>
                  <a:srgbClr val="FFFFFF"/>
                </a:solidFill>
              </a:rPr>
              <a:t>Risto Vartiainen 2016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7" y="5580003"/>
            <a:ext cx="1078443" cy="1115001"/>
          </a:xfrm>
          <a:prstGeom prst="rect">
            <a:avLst/>
          </a:prstGeom>
        </p:spPr>
      </p:pic>
      <p:pic>
        <p:nvPicPr>
          <p:cNvPr id="12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1" y="5842804"/>
            <a:ext cx="1220690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913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B_kuvadia: vaale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valk_kehys_tumm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6" y="616418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532D2F5-57C4-4FF0-B5ED-3580D416F3B4}" type="datetime1">
              <a:rPr lang="fi-FI" smtClean="0">
                <a:solidFill>
                  <a:srgbClr val="646464"/>
                </a:solidFill>
              </a:rPr>
              <a:pPr/>
              <a:t>3.10.2017</a:t>
            </a:fld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i-FI" smtClean="0">
                <a:solidFill>
                  <a:srgbClr val="646464"/>
                </a:solidFill>
              </a:rPr>
              <a:t>Risto Vartiainen 2016</a:t>
            </a:r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4837A0-F8B5-40DF-B7A3-2778985E9851}" type="slidenum">
              <a:rPr lang="fi-FI" smtClean="0">
                <a:solidFill>
                  <a:srgbClr val="646464"/>
                </a:solidFill>
              </a:rPr>
              <a:pPr/>
              <a:t>‹#›</a:t>
            </a:fld>
            <a:endParaRPr lang="fi-FI" dirty="0">
              <a:solidFill>
                <a:srgbClr val="646464"/>
              </a:solidFill>
            </a:endParaRPr>
          </a:p>
        </p:txBody>
      </p:sp>
      <p:pic>
        <p:nvPicPr>
          <p:cNvPr id="9" name="Picture 8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7" y="5580003"/>
            <a:ext cx="1078443" cy="1115001"/>
          </a:xfrm>
          <a:prstGeom prst="rect">
            <a:avLst/>
          </a:prstGeom>
        </p:spPr>
      </p:pic>
      <p:pic>
        <p:nvPicPr>
          <p:cNvPr id="12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1" y="5842804"/>
            <a:ext cx="1220690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9113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ekstidia: y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40000" y="1584000"/>
            <a:ext cx="8064000" cy="4140000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wrap="none"/>
          <a:lstStyle/>
          <a:p>
            <a:fld id="{28C50EAC-33BA-4C2B-B6DB-A724EDE80C96}" type="datetime1">
              <a:rPr lang="fi-FI" smtClean="0">
                <a:solidFill>
                  <a:srgbClr val="646464"/>
                </a:solidFill>
              </a:rPr>
              <a:pPr/>
              <a:t>3.10.2017</a:t>
            </a:fld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wrap="none" rIns="0"/>
          <a:lstStyle/>
          <a:p>
            <a:r>
              <a:rPr lang="fi-FI" smtClean="0">
                <a:solidFill>
                  <a:srgbClr val="646464"/>
                </a:solidFill>
              </a:rPr>
              <a:t>Risto Vartiainen 2016</a:t>
            </a:r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wrap="none" rIns="0"/>
          <a:lstStyle>
            <a:lvl1pPr algn="l">
              <a:defRPr/>
            </a:lvl1pPr>
          </a:lstStyle>
          <a:p>
            <a:fld id="{2A4837A0-F8B5-40DF-B7A3-2778985E9851}" type="slidenum">
              <a:rPr lang="fi-FI" smtClean="0">
                <a:solidFill>
                  <a:srgbClr val="646464"/>
                </a:solidFill>
              </a:rPr>
              <a:pPr/>
              <a:t>‹#›</a:t>
            </a:fld>
            <a:endParaRPr lang="fi-FI" dirty="0">
              <a:solidFill>
                <a:srgbClr val="646464"/>
              </a:solidFill>
            </a:endParaRPr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7" y="5580003"/>
            <a:ext cx="1078443" cy="1115001"/>
          </a:xfrm>
          <a:prstGeom prst="rect">
            <a:avLst/>
          </a:prstGeom>
        </p:spPr>
      </p:pic>
      <p:pic>
        <p:nvPicPr>
          <p:cNvPr id="12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1" y="5842804"/>
            <a:ext cx="1220690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8648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ekstidia: ka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40000" y="1584000"/>
            <a:ext cx="3924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60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870A-F7AA-409C-97BC-C712B6CAAF93}" type="datetime1">
              <a:rPr lang="fi-FI" smtClean="0">
                <a:solidFill>
                  <a:srgbClr val="646464"/>
                </a:solidFill>
              </a:rPr>
              <a:pPr/>
              <a:t>3.10.2017</a:t>
            </a:fld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646464"/>
                </a:solidFill>
              </a:rPr>
              <a:t>Risto Vartiainen 2016</a:t>
            </a:r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>
                <a:solidFill>
                  <a:srgbClr val="646464"/>
                </a:solidFill>
              </a:rPr>
              <a:pPr/>
              <a:t>‹#›</a:t>
            </a:fld>
            <a:endParaRPr lang="fi-FI" dirty="0">
              <a:solidFill>
                <a:srgbClr val="646464"/>
              </a:solidFill>
            </a:endParaRPr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7" y="5580003"/>
            <a:ext cx="1078443" cy="1115001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1" y="5842804"/>
            <a:ext cx="1220690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193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kstidia: yksip. väliotsikoll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448" cy="360000"/>
          </a:xfrm>
        </p:spPr>
        <p:txBody>
          <a:bodyPr wrap="square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0000" y="1980000"/>
            <a:ext cx="8064448" cy="36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1F2E-2A21-44A3-B9D2-67C039C9E11F}" type="datetime1">
              <a:rPr lang="fi-FI" smtClean="0">
                <a:solidFill>
                  <a:srgbClr val="646464"/>
                </a:solidFill>
              </a:rPr>
              <a:pPr/>
              <a:t>3.10.2017</a:t>
            </a:fld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646464"/>
                </a:solidFill>
              </a:rPr>
              <a:t>Risto Vartiainen 2016</a:t>
            </a:r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>
                <a:solidFill>
                  <a:srgbClr val="646464"/>
                </a:solidFill>
              </a:rPr>
              <a:pPr/>
              <a:t>‹#›</a:t>
            </a:fld>
            <a:endParaRPr lang="fi-FI" dirty="0">
              <a:solidFill>
                <a:srgbClr val="646464"/>
              </a:solidFill>
            </a:endParaRPr>
          </a:p>
        </p:txBody>
      </p:sp>
      <p:pic>
        <p:nvPicPr>
          <p:cNvPr id="13" name="Picture 12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7" y="5580003"/>
            <a:ext cx="1078443" cy="1115001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1" y="5842804"/>
            <a:ext cx="1220690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990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CC6E1-8BC8-4134-9386-D282AF27AB88}" type="datetimeFigureOut">
              <a:rPr lang="fi-FI" smtClean="0"/>
              <a:pPr/>
              <a:t>3.10.2017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556B9-2836-47CD-B26B-2DED05A7B8F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_Tekstidia: vain otsikk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CBF2-02D3-4058-B4D4-A1CFEB90DE73}" type="datetime1">
              <a:rPr lang="fi-FI" smtClean="0">
                <a:solidFill>
                  <a:srgbClr val="646464"/>
                </a:solidFill>
              </a:rPr>
              <a:pPr/>
              <a:t>3.10.2017</a:t>
            </a:fld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646464"/>
                </a:solidFill>
              </a:rPr>
              <a:t>Risto Vartiainen 2016</a:t>
            </a:r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>
                <a:solidFill>
                  <a:srgbClr val="646464"/>
                </a:solidFill>
              </a:rPr>
              <a:pPr/>
              <a:t>‹#›</a:t>
            </a:fld>
            <a:endParaRPr lang="fi-FI" dirty="0">
              <a:solidFill>
                <a:srgbClr val="646464"/>
              </a:solidFill>
            </a:endParaRPr>
          </a:p>
        </p:txBody>
      </p:sp>
      <p:pic>
        <p:nvPicPr>
          <p:cNvPr id="9" name="Picture 8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7" y="5580003"/>
            <a:ext cx="1078443" cy="1115001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1" y="5842804"/>
            <a:ext cx="1220690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874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Tekstidia: tyhj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6096-1268-4A40-BA50-1B29BD1526A1}" type="datetime1">
              <a:rPr lang="fi-FI" smtClean="0">
                <a:solidFill>
                  <a:srgbClr val="646464"/>
                </a:solidFill>
              </a:rPr>
              <a:pPr/>
              <a:t>3.10.2017</a:t>
            </a:fld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646464"/>
                </a:solidFill>
              </a:rPr>
              <a:t>Risto Vartiainen 2016</a:t>
            </a:r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>
                <a:solidFill>
                  <a:srgbClr val="646464"/>
                </a:solidFill>
              </a:rPr>
              <a:pPr/>
              <a:t>‹#›</a:t>
            </a:fld>
            <a:endParaRPr lang="fi-FI" dirty="0">
              <a:solidFill>
                <a:srgbClr val="646464"/>
              </a:solidFill>
            </a:endParaRPr>
          </a:p>
        </p:txBody>
      </p:sp>
      <p:pic>
        <p:nvPicPr>
          <p:cNvPr id="8" name="Picture 7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7" y="5580003"/>
            <a:ext cx="1078443" cy="1115001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1" y="5842804"/>
            <a:ext cx="1220690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508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kans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5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26904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6838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DC22EFEE-B85C-47FE-9D38-5CDEE414C7CF}" type="datetime1">
              <a:rPr lang="fi-FI" smtClean="0">
                <a:solidFill>
                  <a:srgbClr val="FFFFFF"/>
                </a:solidFill>
              </a:rPr>
              <a:pPr/>
              <a:t>3.10.2017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38846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>
                <a:solidFill>
                  <a:srgbClr val="FFFFFF"/>
                </a:solidFill>
              </a:rPr>
              <a:t>Risto Vartiainen 2016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4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12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4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13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4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pic>
        <p:nvPicPr>
          <p:cNvPr id="14" name="Kuva 8" descr="VipuvoimaaEU_2014_2020_rgb-0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72801" y="5842804"/>
            <a:ext cx="1220690" cy="864095"/>
          </a:xfrm>
          <a:prstGeom prst="rect">
            <a:avLst/>
          </a:prstGeom>
        </p:spPr>
      </p:pic>
      <p:pic>
        <p:nvPicPr>
          <p:cNvPr id="15" name="Picture 14" descr="EU_EAKR_ESR_FI_vertical_20mm_rgb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00077" y="5580003"/>
            <a:ext cx="1078443" cy="111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574310"/>
      </p:ext>
    </p:extLst>
  </p:cSld>
  <p:clrMapOvr>
    <a:masterClrMapping/>
  </p:clrMapOvr>
  <p:transition spd="slow">
    <p:wipe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5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8000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A442ADB0-C90B-4EEF-B964-16E3DA0DEBE6}" type="datetime1">
              <a:rPr lang="fi-FI" smtClean="0">
                <a:solidFill>
                  <a:srgbClr val="FFFFFF"/>
                </a:solidFill>
              </a:rPr>
              <a:pPr/>
              <a:t>3.10.2017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40000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>
                <a:solidFill>
                  <a:srgbClr val="FFFFFF"/>
                </a:solidFill>
              </a:rPr>
              <a:t>Risto Vartiainen 2016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Alaotsikko 2"/>
          <p:cNvSpPr>
            <a:spLocks noGrp="1"/>
          </p:cNvSpPr>
          <p:nvPr>
            <p:ph type="subTitle" idx="1"/>
          </p:nvPr>
        </p:nvSpPr>
        <p:spPr>
          <a:xfrm>
            <a:off x="1322086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9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4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20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4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21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4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pic>
        <p:nvPicPr>
          <p:cNvPr id="16" name="Picture 15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7" y="5580003"/>
            <a:ext cx="1078443" cy="1115001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1" y="5842804"/>
            <a:ext cx="1220690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438513"/>
      </p:ext>
    </p:extLst>
  </p:cSld>
  <p:clrMapOvr>
    <a:masterClrMapping/>
  </p:clrMapOvr>
  <p:transition spd="slow">
    <p:wipe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ärillinen väli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6" y="616418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F4D404-F28A-4D4C-B624-8E631EC9510F}" type="datetime1">
              <a:rPr lang="fi-FI" smtClean="0">
                <a:solidFill>
                  <a:srgbClr val="FFFFFF"/>
                </a:solidFill>
              </a:rPr>
              <a:pPr/>
              <a:t>3.10.2017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>
                <a:solidFill>
                  <a:srgbClr val="FFFFFF"/>
                </a:solidFill>
              </a:rPr>
              <a:t>Risto Vartiainen 2016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7" y="5580003"/>
            <a:ext cx="1078443" cy="1115001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1" y="5842804"/>
            <a:ext cx="1220690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9989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A_kuvadia: tumm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6" y="616418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B712C2-215D-4F5F-A012-640234E46866}" type="datetime1">
              <a:rPr lang="fi-FI" smtClean="0">
                <a:solidFill>
                  <a:srgbClr val="FFFFFF"/>
                </a:solidFill>
              </a:rPr>
              <a:pPr/>
              <a:t>3.10.2017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>
                <a:solidFill>
                  <a:srgbClr val="FFFFFF"/>
                </a:solidFill>
              </a:rPr>
              <a:t>Risto Vartiainen 2016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7" y="5580003"/>
            <a:ext cx="1078443" cy="1115001"/>
          </a:xfrm>
          <a:prstGeom prst="rect">
            <a:avLst/>
          </a:prstGeom>
        </p:spPr>
      </p:pic>
      <p:pic>
        <p:nvPicPr>
          <p:cNvPr id="12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1" y="5842804"/>
            <a:ext cx="1220690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8863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B_kuvadia: vaale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valk_kehys_tumm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6" y="616418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532D2F5-57C4-4FF0-B5ED-3580D416F3B4}" type="datetime1">
              <a:rPr lang="fi-FI" smtClean="0">
                <a:solidFill>
                  <a:srgbClr val="646464"/>
                </a:solidFill>
              </a:rPr>
              <a:pPr/>
              <a:t>3.10.2017</a:t>
            </a:fld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i-FI" smtClean="0">
                <a:solidFill>
                  <a:srgbClr val="646464"/>
                </a:solidFill>
              </a:rPr>
              <a:t>Risto Vartiainen 2016</a:t>
            </a:r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4837A0-F8B5-40DF-B7A3-2778985E9851}" type="slidenum">
              <a:rPr lang="fi-FI" smtClean="0">
                <a:solidFill>
                  <a:srgbClr val="646464"/>
                </a:solidFill>
              </a:rPr>
              <a:pPr/>
              <a:t>‹#›</a:t>
            </a:fld>
            <a:endParaRPr lang="fi-FI" dirty="0">
              <a:solidFill>
                <a:srgbClr val="646464"/>
              </a:solidFill>
            </a:endParaRPr>
          </a:p>
        </p:txBody>
      </p:sp>
      <p:pic>
        <p:nvPicPr>
          <p:cNvPr id="9" name="Picture 8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7" y="5580003"/>
            <a:ext cx="1078443" cy="1115001"/>
          </a:xfrm>
          <a:prstGeom prst="rect">
            <a:avLst/>
          </a:prstGeom>
        </p:spPr>
      </p:pic>
      <p:pic>
        <p:nvPicPr>
          <p:cNvPr id="12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1" y="5842804"/>
            <a:ext cx="1220690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694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ekstidia: y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40000" y="1584000"/>
            <a:ext cx="8064000" cy="4140000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wrap="none"/>
          <a:lstStyle/>
          <a:p>
            <a:fld id="{28C50EAC-33BA-4C2B-B6DB-A724EDE80C96}" type="datetime1">
              <a:rPr lang="fi-FI" smtClean="0">
                <a:solidFill>
                  <a:srgbClr val="646464"/>
                </a:solidFill>
              </a:rPr>
              <a:pPr/>
              <a:t>3.10.2017</a:t>
            </a:fld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wrap="none" rIns="0"/>
          <a:lstStyle/>
          <a:p>
            <a:r>
              <a:rPr lang="fi-FI" smtClean="0">
                <a:solidFill>
                  <a:srgbClr val="646464"/>
                </a:solidFill>
              </a:rPr>
              <a:t>Risto Vartiainen 2016</a:t>
            </a:r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wrap="none" rIns="0"/>
          <a:lstStyle>
            <a:lvl1pPr algn="l">
              <a:defRPr/>
            </a:lvl1pPr>
          </a:lstStyle>
          <a:p>
            <a:fld id="{2A4837A0-F8B5-40DF-B7A3-2778985E9851}" type="slidenum">
              <a:rPr lang="fi-FI" smtClean="0">
                <a:solidFill>
                  <a:srgbClr val="646464"/>
                </a:solidFill>
              </a:rPr>
              <a:pPr/>
              <a:t>‹#›</a:t>
            </a:fld>
            <a:endParaRPr lang="fi-FI" dirty="0">
              <a:solidFill>
                <a:srgbClr val="646464"/>
              </a:solidFill>
            </a:endParaRPr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7" y="5580003"/>
            <a:ext cx="1078443" cy="1115001"/>
          </a:xfrm>
          <a:prstGeom prst="rect">
            <a:avLst/>
          </a:prstGeom>
        </p:spPr>
      </p:pic>
      <p:pic>
        <p:nvPicPr>
          <p:cNvPr id="12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1" y="5842804"/>
            <a:ext cx="1220690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1345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ekstidia: ka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40000" y="1584000"/>
            <a:ext cx="3924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60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870A-F7AA-409C-97BC-C712B6CAAF93}" type="datetime1">
              <a:rPr lang="fi-FI" smtClean="0">
                <a:solidFill>
                  <a:srgbClr val="646464"/>
                </a:solidFill>
              </a:rPr>
              <a:pPr/>
              <a:t>3.10.2017</a:t>
            </a:fld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646464"/>
                </a:solidFill>
              </a:rPr>
              <a:t>Risto Vartiainen 2016</a:t>
            </a:r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>
                <a:solidFill>
                  <a:srgbClr val="646464"/>
                </a:solidFill>
              </a:rPr>
              <a:pPr/>
              <a:t>‹#›</a:t>
            </a:fld>
            <a:endParaRPr lang="fi-FI" dirty="0">
              <a:solidFill>
                <a:srgbClr val="646464"/>
              </a:solidFill>
            </a:endParaRPr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7" y="5580003"/>
            <a:ext cx="1078443" cy="1115001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1" y="5842804"/>
            <a:ext cx="1220690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716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kstidia: yksip. väliotsikoll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448" cy="360000"/>
          </a:xfrm>
        </p:spPr>
        <p:txBody>
          <a:bodyPr wrap="square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0000" y="1980000"/>
            <a:ext cx="8064448" cy="36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1F2E-2A21-44A3-B9D2-67C039C9E11F}" type="datetime1">
              <a:rPr lang="fi-FI" smtClean="0">
                <a:solidFill>
                  <a:srgbClr val="646464"/>
                </a:solidFill>
              </a:rPr>
              <a:pPr/>
              <a:t>3.10.2017</a:t>
            </a:fld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646464"/>
                </a:solidFill>
              </a:rPr>
              <a:t>Risto Vartiainen 2016</a:t>
            </a:r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>
                <a:solidFill>
                  <a:srgbClr val="646464"/>
                </a:solidFill>
              </a:rPr>
              <a:pPr/>
              <a:t>‹#›</a:t>
            </a:fld>
            <a:endParaRPr lang="fi-FI" dirty="0">
              <a:solidFill>
                <a:srgbClr val="646464"/>
              </a:solidFill>
            </a:endParaRPr>
          </a:p>
        </p:txBody>
      </p:sp>
      <p:pic>
        <p:nvPicPr>
          <p:cNvPr id="13" name="Picture 12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7" y="5580003"/>
            <a:ext cx="1078443" cy="1115001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1" y="5842804"/>
            <a:ext cx="1220690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212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CC6E1-8BC8-4134-9386-D282AF27AB88}" type="datetimeFigureOut">
              <a:rPr lang="fi-FI" smtClean="0"/>
              <a:pPr/>
              <a:t>3.10.2017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556B9-2836-47CD-B26B-2DED05A7B8F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Lovettu nuolenkärki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Lovettu nuolenkärki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_Tekstidia: vain otsikk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CBF2-02D3-4058-B4D4-A1CFEB90DE73}" type="datetime1">
              <a:rPr lang="fi-FI" smtClean="0">
                <a:solidFill>
                  <a:srgbClr val="646464"/>
                </a:solidFill>
              </a:rPr>
              <a:pPr/>
              <a:t>3.10.2017</a:t>
            </a:fld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646464"/>
                </a:solidFill>
              </a:rPr>
              <a:t>Risto Vartiainen 2016</a:t>
            </a:r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>
                <a:solidFill>
                  <a:srgbClr val="646464"/>
                </a:solidFill>
              </a:rPr>
              <a:pPr/>
              <a:t>‹#›</a:t>
            </a:fld>
            <a:endParaRPr lang="fi-FI" dirty="0">
              <a:solidFill>
                <a:srgbClr val="646464"/>
              </a:solidFill>
            </a:endParaRPr>
          </a:p>
        </p:txBody>
      </p:sp>
      <p:pic>
        <p:nvPicPr>
          <p:cNvPr id="9" name="Picture 8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7" y="5580003"/>
            <a:ext cx="1078443" cy="1115001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1" y="5842804"/>
            <a:ext cx="1220690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9508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Tekstidia: tyhj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6096-1268-4A40-BA50-1B29BD1526A1}" type="datetime1">
              <a:rPr lang="fi-FI" smtClean="0">
                <a:solidFill>
                  <a:srgbClr val="646464"/>
                </a:solidFill>
              </a:rPr>
              <a:pPr/>
              <a:t>3.10.2017</a:t>
            </a:fld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646464"/>
                </a:solidFill>
              </a:rPr>
              <a:t>Risto Vartiainen 2016</a:t>
            </a:r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>
                <a:solidFill>
                  <a:srgbClr val="646464"/>
                </a:solidFill>
              </a:rPr>
              <a:pPr/>
              <a:t>‹#›</a:t>
            </a:fld>
            <a:endParaRPr lang="fi-FI" dirty="0">
              <a:solidFill>
                <a:srgbClr val="646464"/>
              </a:solidFill>
            </a:endParaRPr>
          </a:p>
        </p:txBody>
      </p:sp>
      <p:pic>
        <p:nvPicPr>
          <p:cNvPr id="8" name="Picture 7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7" y="5580003"/>
            <a:ext cx="1078443" cy="1115001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1" y="5842804"/>
            <a:ext cx="1220690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4139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kans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5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26904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6838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DC22EFEE-B85C-47FE-9D38-5CDEE414C7CF}" type="datetime1">
              <a:rPr lang="fi-FI" smtClean="0">
                <a:solidFill>
                  <a:srgbClr val="FFFFFF"/>
                </a:solidFill>
              </a:rPr>
              <a:pPr/>
              <a:t>3.10.2017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38846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>
                <a:solidFill>
                  <a:srgbClr val="FFFFFF"/>
                </a:solidFill>
              </a:rPr>
              <a:t>Risto Vartiainen 2016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4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12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4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13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4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pic>
        <p:nvPicPr>
          <p:cNvPr id="14" name="Kuva 8" descr="VipuvoimaaEU_2014_2020_rgb-0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72801" y="5842804"/>
            <a:ext cx="1220690" cy="864095"/>
          </a:xfrm>
          <a:prstGeom prst="rect">
            <a:avLst/>
          </a:prstGeom>
        </p:spPr>
      </p:pic>
      <p:pic>
        <p:nvPicPr>
          <p:cNvPr id="15" name="Picture 14" descr="EU_EAKR_ESR_FI_vertical_20mm_rgb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00077" y="5580003"/>
            <a:ext cx="1078443" cy="111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575214"/>
      </p:ext>
    </p:extLst>
  </p:cSld>
  <p:clrMapOvr>
    <a:masterClrMapping/>
  </p:clrMapOvr>
  <p:transition spd="slow">
    <p:wipe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5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8000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A442ADB0-C90B-4EEF-B964-16E3DA0DEBE6}" type="datetime1">
              <a:rPr lang="fi-FI" smtClean="0">
                <a:solidFill>
                  <a:srgbClr val="FFFFFF"/>
                </a:solidFill>
              </a:rPr>
              <a:pPr/>
              <a:t>3.10.2017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40000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>
                <a:solidFill>
                  <a:srgbClr val="FFFFFF"/>
                </a:solidFill>
              </a:rPr>
              <a:t>Risto Vartiainen 2016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Alaotsikko 2"/>
          <p:cNvSpPr>
            <a:spLocks noGrp="1"/>
          </p:cNvSpPr>
          <p:nvPr>
            <p:ph type="subTitle" idx="1"/>
          </p:nvPr>
        </p:nvSpPr>
        <p:spPr>
          <a:xfrm>
            <a:off x="1322086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9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4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20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4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21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4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pic>
        <p:nvPicPr>
          <p:cNvPr id="16" name="Picture 15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7" y="5580003"/>
            <a:ext cx="1078443" cy="1115001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1" y="5842804"/>
            <a:ext cx="1220690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19762"/>
      </p:ext>
    </p:extLst>
  </p:cSld>
  <p:clrMapOvr>
    <a:masterClrMapping/>
  </p:clrMapOvr>
  <p:transition spd="slow">
    <p:wipe dir="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ärillinen väli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6" y="616418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F4D404-F28A-4D4C-B624-8E631EC9510F}" type="datetime1">
              <a:rPr lang="fi-FI" smtClean="0">
                <a:solidFill>
                  <a:srgbClr val="FFFFFF"/>
                </a:solidFill>
              </a:rPr>
              <a:pPr/>
              <a:t>3.10.2017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>
                <a:solidFill>
                  <a:srgbClr val="FFFFFF"/>
                </a:solidFill>
              </a:rPr>
              <a:t>Risto Vartiainen 2016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7" y="5580003"/>
            <a:ext cx="1078443" cy="1115001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1" y="5842804"/>
            <a:ext cx="1220690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0093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A_kuvadia: tumm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6" y="616418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B712C2-215D-4F5F-A012-640234E46866}" type="datetime1">
              <a:rPr lang="fi-FI" smtClean="0">
                <a:solidFill>
                  <a:srgbClr val="FFFFFF"/>
                </a:solidFill>
              </a:rPr>
              <a:pPr/>
              <a:t>3.10.2017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>
                <a:solidFill>
                  <a:srgbClr val="FFFFFF"/>
                </a:solidFill>
              </a:rPr>
              <a:t>Risto Vartiainen 2016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7" y="5580003"/>
            <a:ext cx="1078443" cy="1115001"/>
          </a:xfrm>
          <a:prstGeom prst="rect">
            <a:avLst/>
          </a:prstGeom>
        </p:spPr>
      </p:pic>
      <p:pic>
        <p:nvPicPr>
          <p:cNvPr id="12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1" y="5842804"/>
            <a:ext cx="1220690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4455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B_kuvadia: vaale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valk_kehys_tumm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6" y="616418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532D2F5-57C4-4FF0-B5ED-3580D416F3B4}" type="datetime1">
              <a:rPr lang="fi-FI" smtClean="0">
                <a:solidFill>
                  <a:srgbClr val="646464"/>
                </a:solidFill>
              </a:rPr>
              <a:pPr/>
              <a:t>3.10.2017</a:t>
            </a:fld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i-FI" smtClean="0">
                <a:solidFill>
                  <a:srgbClr val="646464"/>
                </a:solidFill>
              </a:rPr>
              <a:t>Risto Vartiainen 2016</a:t>
            </a:r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4837A0-F8B5-40DF-B7A3-2778985E9851}" type="slidenum">
              <a:rPr lang="fi-FI" smtClean="0">
                <a:solidFill>
                  <a:srgbClr val="646464"/>
                </a:solidFill>
              </a:rPr>
              <a:pPr/>
              <a:t>‹#›</a:t>
            </a:fld>
            <a:endParaRPr lang="fi-FI" dirty="0">
              <a:solidFill>
                <a:srgbClr val="646464"/>
              </a:solidFill>
            </a:endParaRPr>
          </a:p>
        </p:txBody>
      </p:sp>
      <p:pic>
        <p:nvPicPr>
          <p:cNvPr id="9" name="Picture 8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7" y="5580003"/>
            <a:ext cx="1078443" cy="1115001"/>
          </a:xfrm>
          <a:prstGeom prst="rect">
            <a:avLst/>
          </a:prstGeom>
        </p:spPr>
      </p:pic>
      <p:pic>
        <p:nvPicPr>
          <p:cNvPr id="12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1" y="5842804"/>
            <a:ext cx="1220690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06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ekstidia: y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40000" y="1584000"/>
            <a:ext cx="8064000" cy="4140000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wrap="none"/>
          <a:lstStyle/>
          <a:p>
            <a:fld id="{28C50EAC-33BA-4C2B-B6DB-A724EDE80C96}" type="datetime1">
              <a:rPr lang="fi-FI" smtClean="0">
                <a:solidFill>
                  <a:srgbClr val="646464"/>
                </a:solidFill>
              </a:rPr>
              <a:pPr/>
              <a:t>3.10.2017</a:t>
            </a:fld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wrap="none" rIns="0"/>
          <a:lstStyle/>
          <a:p>
            <a:r>
              <a:rPr lang="fi-FI" smtClean="0">
                <a:solidFill>
                  <a:srgbClr val="646464"/>
                </a:solidFill>
              </a:rPr>
              <a:t>Risto Vartiainen 2016</a:t>
            </a:r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wrap="none" rIns="0"/>
          <a:lstStyle>
            <a:lvl1pPr algn="l">
              <a:defRPr/>
            </a:lvl1pPr>
          </a:lstStyle>
          <a:p>
            <a:fld id="{2A4837A0-F8B5-40DF-B7A3-2778985E9851}" type="slidenum">
              <a:rPr lang="fi-FI" smtClean="0">
                <a:solidFill>
                  <a:srgbClr val="646464"/>
                </a:solidFill>
              </a:rPr>
              <a:pPr/>
              <a:t>‹#›</a:t>
            </a:fld>
            <a:endParaRPr lang="fi-FI" dirty="0">
              <a:solidFill>
                <a:srgbClr val="646464"/>
              </a:solidFill>
            </a:endParaRPr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7" y="5580003"/>
            <a:ext cx="1078443" cy="1115001"/>
          </a:xfrm>
          <a:prstGeom prst="rect">
            <a:avLst/>
          </a:prstGeom>
        </p:spPr>
      </p:pic>
      <p:pic>
        <p:nvPicPr>
          <p:cNvPr id="12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1" y="5842804"/>
            <a:ext cx="1220690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289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ekstidia: ka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40000" y="1584000"/>
            <a:ext cx="3924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60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870A-F7AA-409C-97BC-C712B6CAAF93}" type="datetime1">
              <a:rPr lang="fi-FI" smtClean="0">
                <a:solidFill>
                  <a:srgbClr val="646464"/>
                </a:solidFill>
              </a:rPr>
              <a:pPr/>
              <a:t>3.10.2017</a:t>
            </a:fld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646464"/>
                </a:solidFill>
              </a:rPr>
              <a:t>Risto Vartiainen 2016</a:t>
            </a:r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>
                <a:solidFill>
                  <a:srgbClr val="646464"/>
                </a:solidFill>
              </a:rPr>
              <a:pPr/>
              <a:t>‹#›</a:t>
            </a:fld>
            <a:endParaRPr lang="fi-FI" dirty="0">
              <a:solidFill>
                <a:srgbClr val="646464"/>
              </a:solidFill>
            </a:endParaRPr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7" y="5580003"/>
            <a:ext cx="1078443" cy="1115001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1" y="5842804"/>
            <a:ext cx="1220690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836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kstidia: yksip. väliotsikoll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448" cy="360000"/>
          </a:xfrm>
        </p:spPr>
        <p:txBody>
          <a:bodyPr wrap="square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0000" y="1980000"/>
            <a:ext cx="8064448" cy="36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1F2E-2A21-44A3-B9D2-67C039C9E11F}" type="datetime1">
              <a:rPr lang="fi-FI" smtClean="0">
                <a:solidFill>
                  <a:srgbClr val="646464"/>
                </a:solidFill>
              </a:rPr>
              <a:pPr/>
              <a:t>3.10.2017</a:t>
            </a:fld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646464"/>
                </a:solidFill>
              </a:rPr>
              <a:t>Risto Vartiainen 2016</a:t>
            </a:r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>
                <a:solidFill>
                  <a:srgbClr val="646464"/>
                </a:solidFill>
              </a:rPr>
              <a:pPr/>
              <a:t>‹#›</a:t>
            </a:fld>
            <a:endParaRPr lang="fi-FI" dirty="0">
              <a:solidFill>
                <a:srgbClr val="646464"/>
              </a:solidFill>
            </a:endParaRPr>
          </a:p>
        </p:txBody>
      </p:sp>
      <p:pic>
        <p:nvPicPr>
          <p:cNvPr id="13" name="Picture 12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7" y="5580003"/>
            <a:ext cx="1078443" cy="1115001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1" y="5842804"/>
            <a:ext cx="1220690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022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48133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CC6E1-8BC8-4134-9386-D282AF27AB88}" type="datetimeFigureOut">
              <a:rPr lang="fi-FI" smtClean="0"/>
              <a:pPr/>
              <a:t>3.10.2017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556B9-2836-47CD-B26B-2DED05A7B8F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_Tekstidia: vain otsikk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CBF2-02D3-4058-B4D4-A1CFEB90DE73}" type="datetime1">
              <a:rPr lang="fi-FI" smtClean="0">
                <a:solidFill>
                  <a:srgbClr val="646464"/>
                </a:solidFill>
              </a:rPr>
              <a:pPr/>
              <a:t>3.10.2017</a:t>
            </a:fld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646464"/>
                </a:solidFill>
              </a:rPr>
              <a:t>Risto Vartiainen 2016</a:t>
            </a:r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>
                <a:solidFill>
                  <a:srgbClr val="646464"/>
                </a:solidFill>
              </a:rPr>
              <a:pPr/>
              <a:t>‹#›</a:t>
            </a:fld>
            <a:endParaRPr lang="fi-FI" dirty="0">
              <a:solidFill>
                <a:srgbClr val="646464"/>
              </a:solidFill>
            </a:endParaRPr>
          </a:p>
        </p:txBody>
      </p:sp>
      <p:pic>
        <p:nvPicPr>
          <p:cNvPr id="9" name="Picture 8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7" y="5580003"/>
            <a:ext cx="1078443" cy="1115001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1" y="5842804"/>
            <a:ext cx="1220690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8899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Tekstidia: tyhj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6096-1268-4A40-BA50-1B29BD1526A1}" type="datetime1">
              <a:rPr lang="fi-FI" smtClean="0">
                <a:solidFill>
                  <a:srgbClr val="646464"/>
                </a:solidFill>
              </a:rPr>
              <a:pPr/>
              <a:t>3.10.2017</a:t>
            </a:fld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646464"/>
                </a:solidFill>
              </a:rPr>
              <a:t>Risto Vartiainen 2016</a:t>
            </a:r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>
                <a:solidFill>
                  <a:srgbClr val="646464"/>
                </a:solidFill>
              </a:rPr>
              <a:pPr/>
              <a:t>‹#›</a:t>
            </a:fld>
            <a:endParaRPr lang="fi-FI" dirty="0">
              <a:solidFill>
                <a:srgbClr val="646464"/>
              </a:solidFill>
            </a:endParaRPr>
          </a:p>
        </p:txBody>
      </p:sp>
      <p:pic>
        <p:nvPicPr>
          <p:cNvPr id="8" name="Picture 7" descr="EU_EAKR_ESR_FI_vertical_20mm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00077" y="5580003"/>
            <a:ext cx="1078443" cy="1115001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1" y="5842804"/>
            <a:ext cx="1220690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4620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8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1444298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7" y="1444298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CC6E1-8BC8-4134-9386-D282AF27AB88}" type="datetimeFigureOut">
              <a:rPr lang="fi-FI" smtClean="0"/>
              <a:pPr/>
              <a:t>3.10.2017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556B9-2836-47CD-B26B-2DED05A7B8F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CC6E1-8BC8-4134-9386-D282AF27AB88}" type="datetimeFigureOut">
              <a:rPr lang="fi-FI" smtClean="0"/>
              <a:pPr/>
              <a:t>3.10.2017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556B9-2836-47CD-B26B-2DED05A7B8F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3CC6E1-8BC8-4134-9386-D282AF27AB88}" type="datetimeFigureOut">
              <a:rPr lang="fi-FI" smtClean="0"/>
              <a:pPr/>
              <a:t>3.10.2017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556B9-2836-47CD-B26B-2DED05A7B8F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63CC6E1-8BC8-4134-9386-D282AF27AB88}" type="datetimeFigureOut">
              <a:rPr lang="fi-FI" smtClean="0"/>
              <a:pPr/>
              <a:t>3.10.2017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556B9-2836-47CD-B26B-2DED05A7B8F3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3CC6E1-8BC8-4134-9386-D282AF27AB88}" type="datetimeFigureOut">
              <a:rPr lang="fi-FI" smtClean="0"/>
              <a:pPr/>
              <a:t>3.10.2017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4380074" y="6407948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E556B9-2836-47CD-B26B-2DED05A7B8F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8" name="Puolivapaa piirt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uolivapaa piirt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Suorakulmainen kolmi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uora yhdysviiva 10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Lovettu nuolenkärki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Lovettu nuolenkärki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uolivapaa piirt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uolivapaa piirt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Suorakulmainen kolmi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uora yhdysviiva 14"/>
          <p:cNvCxnSpPr/>
          <p:nvPr/>
        </p:nvCxnSpPr>
        <p:spPr>
          <a:xfrm>
            <a:off x="-9237" y="5787742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tsikon paikkamerkki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0" name="Tekstin paikkamerkki 29"/>
          <p:cNvSpPr>
            <a:spLocks noGrp="1"/>
          </p:cNvSpPr>
          <p:nvPr>
            <p:ph type="body" idx="1"/>
          </p:nvPr>
        </p:nvSpPr>
        <p:spPr>
          <a:xfrm>
            <a:off x="457200" y="1481332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63CC6E1-8BC8-4134-9386-D282AF27AB88}" type="datetimeFigureOut">
              <a:rPr lang="fi-FI" smtClean="0"/>
              <a:pPr/>
              <a:t>3.10.2017</a:t>
            </a:fld>
            <a:endParaRPr lang="fi-FI"/>
          </a:p>
        </p:txBody>
      </p:sp>
      <p:sp>
        <p:nvSpPr>
          <p:cNvPr id="22" name="Alatunnisteen paikkamerkki 21"/>
          <p:cNvSpPr>
            <a:spLocks noGrp="1"/>
          </p:cNvSpPr>
          <p:nvPr>
            <p:ph type="ftr" sz="quarter" idx="3"/>
          </p:nvPr>
        </p:nvSpPr>
        <p:spPr>
          <a:xfrm>
            <a:off x="4380074" y="6407948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4"/>
          </p:nvPr>
        </p:nvSpPr>
        <p:spPr>
          <a:xfrm>
            <a:off x="8647272" y="6407948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E556B9-2836-47CD-B26B-2DED05A7B8F3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40000" y="612000"/>
            <a:ext cx="8064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000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666284" y="6309320"/>
            <a:ext cx="108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0888CF5-2FAE-45A2-A7D8-3B2364539E29}" type="datetime1">
              <a:rPr lang="fi-FI" smtClean="0">
                <a:solidFill>
                  <a:srgbClr val="646464"/>
                </a:solidFill>
              </a:rPr>
              <a:pPr/>
              <a:t>3.10.2017</a:t>
            </a:fld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54030" y="6309320"/>
            <a:ext cx="1980000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i-FI" smtClean="0">
                <a:solidFill>
                  <a:srgbClr val="646464"/>
                </a:solidFill>
              </a:rPr>
              <a:t>Risto Vartiainen 2016</a:t>
            </a:r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89137" y="6309320"/>
            <a:ext cx="43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>
                <a:solidFill>
                  <a:srgbClr val="646464"/>
                </a:solidFill>
              </a:rPr>
              <a:pPr/>
              <a:t>‹#›</a:t>
            </a:fld>
            <a:endParaRPr lang="fi-FI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41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</p:sldLayoutIdLst>
  <p:transition spd="slow">
    <p:wipe dir="d"/>
  </p:transition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40000" y="612000"/>
            <a:ext cx="8064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000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666284" y="6309320"/>
            <a:ext cx="108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0888CF5-2FAE-45A2-A7D8-3B2364539E29}" type="datetime1">
              <a:rPr lang="fi-FI" smtClean="0">
                <a:solidFill>
                  <a:srgbClr val="646464"/>
                </a:solidFill>
              </a:rPr>
              <a:pPr/>
              <a:t>3.10.2017</a:t>
            </a:fld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54030" y="6309320"/>
            <a:ext cx="1980000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i-FI" smtClean="0">
                <a:solidFill>
                  <a:srgbClr val="646464"/>
                </a:solidFill>
              </a:rPr>
              <a:t>Risto Vartiainen 2016</a:t>
            </a:r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89137" y="6309320"/>
            <a:ext cx="43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>
                <a:solidFill>
                  <a:srgbClr val="646464"/>
                </a:solidFill>
              </a:rPr>
              <a:pPr/>
              <a:t>‹#›</a:t>
            </a:fld>
            <a:endParaRPr lang="fi-FI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77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</p:sldLayoutIdLst>
  <p:transition spd="slow">
    <p:wipe dir="d"/>
  </p:transition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40000" y="612000"/>
            <a:ext cx="8064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000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666284" y="6309320"/>
            <a:ext cx="108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0888CF5-2FAE-45A2-A7D8-3B2364539E29}" type="datetime1">
              <a:rPr lang="fi-FI" smtClean="0">
                <a:solidFill>
                  <a:srgbClr val="646464"/>
                </a:solidFill>
              </a:rPr>
              <a:pPr/>
              <a:t>3.10.2017</a:t>
            </a:fld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54030" y="6309320"/>
            <a:ext cx="1980000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i-FI" smtClean="0">
                <a:solidFill>
                  <a:srgbClr val="646464"/>
                </a:solidFill>
              </a:rPr>
              <a:t>Risto Vartiainen 2016</a:t>
            </a:r>
            <a:endParaRPr lang="fi-FI" dirty="0">
              <a:solidFill>
                <a:srgbClr val="646464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89137" y="6309320"/>
            <a:ext cx="43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>
                <a:solidFill>
                  <a:srgbClr val="646464"/>
                </a:solidFill>
              </a:rPr>
              <a:pPr/>
              <a:t>‹#›</a:t>
            </a:fld>
            <a:endParaRPr lang="fi-FI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81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</p:sldLayoutIdLst>
  <p:transition spd="slow">
    <p:wipe dir="d"/>
  </p:transition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nmqYK22f94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141278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>
                <a:effectLst/>
              </a:rPr>
              <a:t>Itä-Lapin tulevaisuuden näkymät</a:t>
            </a:r>
            <a:endParaRPr lang="fi-FI" dirty="0"/>
          </a:p>
        </p:txBody>
      </p:sp>
      <p:pic>
        <p:nvPicPr>
          <p:cNvPr id="1026" name="Picture 2" descr="Y:\Itä-Lapin kuntayhtymä\Dokumentit\LOGOT\Kuntayhtymä viralliset\I-L kuntayhtymä logo_C81M46Y36K6_suom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934588" cy="352048"/>
          </a:xfrm>
          <a:prstGeom prst="rect">
            <a:avLst/>
          </a:prstGeom>
          <a:noFill/>
        </p:spPr>
      </p:pic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222770" y="3140968"/>
            <a:ext cx="6400800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fi-FI" dirty="0" smtClean="0"/>
              <a:t>Dina Solatie</a:t>
            </a:r>
          </a:p>
          <a:p>
            <a:pPr algn="ctr"/>
            <a:r>
              <a:rPr lang="fi-FI" dirty="0" smtClean="0"/>
              <a:t>Kehittämispäällikkö</a:t>
            </a:r>
          </a:p>
          <a:p>
            <a:pPr algn="ctr"/>
            <a:r>
              <a:rPr lang="fi-FI" dirty="0" smtClean="0"/>
              <a:t>Itä-Lapin kuntayhtymä</a:t>
            </a:r>
          </a:p>
          <a:p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1763688" y="4797152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LuoLi-hankkeen päätösseminaari 4.10.2017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359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081528"/>
            <a:ext cx="6248168" cy="3905104"/>
          </a:xfrm>
          <a:prstGeom prst="rect">
            <a:avLst/>
          </a:prstGeom>
        </p:spPr>
      </p:pic>
      <p:sp>
        <p:nvSpPr>
          <p:cNvPr id="5" name="Suorakulmio 4"/>
          <p:cNvSpPr/>
          <p:nvPr/>
        </p:nvSpPr>
        <p:spPr>
          <a:xfrm>
            <a:off x="1115616" y="5229200"/>
            <a:ext cx="6824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>
                <a:hlinkClick r:id="rId3"/>
              </a:rPr>
              <a:t>https://</a:t>
            </a:r>
            <a:r>
              <a:rPr lang="fi-FI" dirty="0" smtClean="0">
                <a:hlinkClick r:id="rId3"/>
              </a:rPr>
              <a:t>www.youtube.com/watch?v=JnmqYK22f94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95491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400600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endParaRPr lang="fi-FI" dirty="0" smtClean="0"/>
          </a:p>
          <a:p>
            <a:r>
              <a:rPr lang="fi-FI" dirty="0" smtClean="0"/>
              <a:t>Kemijärven biojalostamohanke</a:t>
            </a:r>
          </a:p>
          <a:p>
            <a:pPr marL="109728" indent="0">
              <a:buNone/>
            </a:pPr>
            <a:r>
              <a:rPr lang="fi-FI" dirty="0" smtClean="0"/>
              <a:t>	Investoinnin </a:t>
            </a:r>
            <a:r>
              <a:rPr lang="fi-FI" dirty="0"/>
              <a:t>valmistuessa syntyy lähes 200 suoraa </a:t>
            </a:r>
            <a:r>
              <a:rPr lang="fi-FI" dirty="0" smtClean="0"/>
              <a:t>	työpaikkaa </a:t>
            </a:r>
            <a:r>
              <a:rPr lang="fi-FI" dirty="0"/>
              <a:t>ja </a:t>
            </a:r>
            <a:r>
              <a:rPr lang="fi-FI" dirty="0" smtClean="0"/>
              <a:t>	metsäteollisuuden </a:t>
            </a:r>
            <a:r>
              <a:rPr lang="fi-FI" dirty="0"/>
              <a:t>tuotanto kasvaa </a:t>
            </a:r>
            <a:r>
              <a:rPr lang="fi-FI" dirty="0" smtClean="0"/>
              <a:t>Lapissa reilut </a:t>
            </a:r>
            <a:r>
              <a:rPr lang="fi-FI" dirty="0"/>
              <a:t>18 %. Välillisesti </a:t>
            </a:r>
            <a:r>
              <a:rPr lang="fi-FI" dirty="0" smtClean="0"/>
              <a:t>	syntyy </a:t>
            </a:r>
            <a:r>
              <a:rPr lang="fi-FI" dirty="0"/>
              <a:t>reilut 700 </a:t>
            </a:r>
            <a:r>
              <a:rPr lang="fi-FI" dirty="0" smtClean="0"/>
              <a:t>	työpaikkaa</a:t>
            </a:r>
            <a:r>
              <a:rPr lang="fi-FI" dirty="0"/>
              <a:t>. </a:t>
            </a:r>
            <a:r>
              <a:rPr lang="fi-FI" dirty="0" smtClean="0"/>
              <a:t>Rakentamisen </a:t>
            </a:r>
            <a:r>
              <a:rPr lang="fi-FI" dirty="0"/>
              <a:t>aikana investointi </a:t>
            </a:r>
            <a:r>
              <a:rPr lang="fi-FI" dirty="0" smtClean="0"/>
              <a:t>työllistää 	enimmillään </a:t>
            </a:r>
            <a:r>
              <a:rPr lang="fi-FI" dirty="0"/>
              <a:t>2 </a:t>
            </a:r>
            <a:r>
              <a:rPr lang="fi-FI" dirty="0" smtClean="0"/>
              <a:t>700 </a:t>
            </a:r>
            <a:r>
              <a:rPr lang="fi-FI" dirty="0"/>
              <a:t>henkilöä.</a:t>
            </a:r>
            <a:endParaRPr lang="fi-FI" dirty="0" smtClean="0"/>
          </a:p>
          <a:p>
            <a:r>
              <a:rPr lang="fi-FI" dirty="0" smtClean="0"/>
              <a:t>Matkailu </a:t>
            </a:r>
            <a:r>
              <a:rPr lang="fi-FI" dirty="0"/>
              <a:t>kasvaa ja kansainvälistyy vahvasti. </a:t>
            </a:r>
            <a:endParaRPr lang="fi-FI" dirty="0" smtClean="0"/>
          </a:p>
          <a:p>
            <a:pPr marL="109728" indent="0">
              <a:buNone/>
            </a:pPr>
            <a:r>
              <a:rPr lang="fi-FI" dirty="0"/>
              <a:t>	</a:t>
            </a:r>
            <a:r>
              <a:rPr lang="fi-FI" dirty="0" smtClean="0"/>
              <a:t>Matkailutulo n. 60M€, työllisyysvaikutus n. 500 </a:t>
            </a:r>
            <a:r>
              <a:rPr lang="fi-FI" dirty="0" err="1" smtClean="0"/>
              <a:t>htv</a:t>
            </a:r>
            <a:r>
              <a:rPr lang="fi-FI" dirty="0" smtClean="0"/>
              <a:t>.</a:t>
            </a:r>
          </a:p>
          <a:p>
            <a:pPr marL="109728" indent="0">
              <a:buNone/>
            </a:pPr>
            <a:r>
              <a:rPr lang="fi-FI" dirty="0" smtClean="0"/>
              <a:t>	Luonto ja siihen liittyvät matkapalvelut ovat keskiössä. 	Kansainvälinen matkailu kasvaa voimakkaasti. Kesämatkailua 	kehitetään.</a:t>
            </a:r>
          </a:p>
          <a:p>
            <a:r>
              <a:rPr lang="fi-FI" dirty="0" smtClean="0"/>
              <a:t>Metsätalous </a:t>
            </a:r>
            <a:r>
              <a:rPr lang="fi-FI" dirty="0"/>
              <a:t>työllistää jo nyt merkittävästi, metsät kasvavat </a:t>
            </a:r>
            <a:r>
              <a:rPr lang="fi-FI" dirty="0" smtClean="0"/>
              <a:t>lisääntyvällä </a:t>
            </a:r>
            <a:r>
              <a:rPr lang="fi-FI" dirty="0"/>
              <a:t>vauhdilla ja suuret hankkeet lisäävät kysyntää merkittävästi</a:t>
            </a:r>
            <a:r>
              <a:rPr lang="fi-FI" dirty="0" smtClean="0"/>
              <a:t>.</a:t>
            </a:r>
          </a:p>
          <a:p>
            <a:r>
              <a:rPr lang="fi-FI" dirty="0"/>
              <a:t>A</a:t>
            </a:r>
            <a:r>
              <a:rPr lang="fi-FI" dirty="0" smtClean="0"/>
              <a:t>ktiivitiloja/viljelijöitä </a:t>
            </a:r>
            <a:r>
              <a:rPr lang="fi-FI" dirty="0"/>
              <a:t>255 ja ne työllistävät suoraan lähes 400 henkilöä. Maitomäärät ovat kasvaneet viime vuosina roimasti (vuonna 2016 7,3 miljL, 2013 5,7 milj.L) vaikka tilamäärät vähenevät. </a:t>
            </a:r>
            <a:endParaRPr lang="fi-FI" dirty="0" smtClean="0"/>
          </a:p>
          <a:p>
            <a:r>
              <a:rPr lang="fi-FI" dirty="0" smtClean="0"/>
              <a:t>Porotalous </a:t>
            </a:r>
            <a:r>
              <a:rPr lang="fi-FI" dirty="0"/>
              <a:t>on alueella merkittävä elinkeino ja liittyy vahvasti ohjelmapalveluiden ja poronlihan jalostuksen kautta matkailuun</a:t>
            </a:r>
            <a:r>
              <a:rPr lang="fi-FI" dirty="0" smtClean="0"/>
              <a:t>.</a:t>
            </a:r>
          </a:p>
          <a:p>
            <a:r>
              <a:rPr lang="fi-FI" dirty="0" smtClean="0"/>
              <a:t>Luonnontuoteala kasvussa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Itä-lapissa on merkittäviä kasvavia elinkeinoaloja ja vahvuuksia</a:t>
            </a:r>
          </a:p>
        </p:txBody>
      </p:sp>
    </p:spTree>
    <p:extLst>
      <p:ext uri="{BB962C8B-B14F-4D97-AF65-F5344CB8AC3E}">
        <p14:creationId xmlns:p14="http://schemas.microsoft.com/office/powerpoint/2010/main" val="3319428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Itä-Lapin kuntayhtymän päätehtävänä edunvalvonta</a:t>
            </a:r>
          </a:p>
          <a:p>
            <a:r>
              <a:rPr lang="fi-FI" dirty="0" smtClean="0"/>
              <a:t>Eviran pääjohtajan tapaaminen</a:t>
            </a:r>
          </a:p>
          <a:p>
            <a:r>
              <a:rPr lang="fi-FI" dirty="0" smtClean="0"/>
              <a:t>Tuleva Brysselin matka</a:t>
            </a:r>
          </a:p>
          <a:p>
            <a:r>
              <a:rPr lang="fi-FI" dirty="0" smtClean="0"/>
              <a:t>Lähialueyhteistyö</a:t>
            </a:r>
          </a:p>
          <a:p>
            <a:r>
              <a:rPr lang="fi-FI" dirty="0" smtClean="0"/>
              <a:t>Värriön tutkimusasema</a:t>
            </a:r>
          </a:p>
          <a:p>
            <a:r>
              <a:rPr lang="fi-FI" dirty="0" smtClean="0"/>
              <a:t>Elintarviketarkastuspiste Sallan raja-asemalle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Edunvalvonta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91855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la">
  <a:themeElements>
    <a:clrScheme name="Au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Au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_Rakennerahastot_2014-2020_mallipohja_EAKR_FI_7.14">
  <a:themeElements>
    <a:clrScheme name="TEM_Rakennerahastot">
      <a:dk1>
        <a:sysClr val="windowText" lastClr="000000"/>
      </a:dk1>
      <a:lt1>
        <a:srgbClr val="FFFFFF"/>
      </a:lt1>
      <a:dk2>
        <a:srgbClr val="646464"/>
      </a:dk2>
      <a:lt2>
        <a:srgbClr val="FFFFFF"/>
      </a:lt2>
      <a:accent1>
        <a:srgbClr val="8CBE41"/>
      </a:accent1>
      <a:accent2>
        <a:srgbClr val="5BC6E8"/>
      </a:accent2>
      <a:accent3>
        <a:srgbClr val="009FDA"/>
      </a:accent3>
      <a:accent4>
        <a:srgbClr val="5F378C"/>
      </a:accent4>
      <a:accent5>
        <a:srgbClr val="E2007A"/>
      </a:accent5>
      <a:accent6>
        <a:srgbClr val="F6921E"/>
      </a:accent6>
      <a:hlink>
        <a:srgbClr val="00549F"/>
      </a:hlink>
      <a:folHlink>
        <a:srgbClr val="00B299"/>
      </a:folHlink>
    </a:clrScheme>
    <a:fontScheme name="TEM_Rakennerahast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M_Rakennerahastot_2014-2020_mallipohja_EAKR_FI_7.14">
  <a:themeElements>
    <a:clrScheme name="TEM_Rakennerahastot">
      <a:dk1>
        <a:sysClr val="windowText" lastClr="000000"/>
      </a:dk1>
      <a:lt1>
        <a:srgbClr val="FFFFFF"/>
      </a:lt1>
      <a:dk2>
        <a:srgbClr val="646464"/>
      </a:dk2>
      <a:lt2>
        <a:srgbClr val="FFFFFF"/>
      </a:lt2>
      <a:accent1>
        <a:srgbClr val="8CBE41"/>
      </a:accent1>
      <a:accent2>
        <a:srgbClr val="5BC6E8"/>
      </a:accent2>
      <a:accent3>
        <a:srgbClr val="009FDA"/>
      </a:accent3>
      <a:accent4>
        <a:srgbClr val="5F378C"/>
      </a:accent4>
      <a:accent5>
        <a:srgbClr val="E2007A"/>
      </a:accent5>
      <a:accent6>
        <a:srgbClr val="F6921E"/>
      </a:accent6>
      <a:hlink>
        <a:srgbClr val="00549F"/>
      </a:hlink>
      <a:folHlink>
        <a:srgbClr val="00B299"/>
      </a:folHlink>
    </a:clrScheme>
    <a:fontScheme name="TEM_Rakennerahast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TEM_Rakennerahastot_2014-2020_mallipohja_EAKR_FI_7.14">
  <a:themeElements>
    <a:clrScheme name="TEM_Rakennerahastot">
      <a:dk1>
        <a:sysClr val="windowText" lastClr="000000"/>
      </a:dk1>
      <a:lt1>
        <a:srgbClr val="FFFFFF"/>
      </a:lt1>
      <a:dk2>
        <a:srgbClr val="646464"/>
      </a:dk2>
      <a:lt2>
        <a:srgbClr val="FFFFFF"/>
      </a:lt2>
      <a:accent1>
        <a:srgbClr val="8CBE41"/>
      </a:accent1>
      <a:accent2>
        <a:srgbClr val="5BC6E8"/>
      </a:accent2>
      <a:accent3>
        <a:srgbClr val="009FDA"/>
      </a:accent3>
      <a:accent4>
        <a:srgbClr val="5F378C"/>
      </a:accent4>
      <a:accent5>
        <a:srgbClr val="E2007A"/>
      </a:accent5>
      <a:accent6>
        <a:srgbClr val="F6921E"/>
      </a:accent6>
      <a:hlink>
        <a:srgbClr val="00549F"/>
      </a:hlink>
      <a:folHlink>
        <a:srgbClr val="00B299"/>
      </a:folHlink>
    </a:clrScheme>
    <a:fontScheme name="TEM_Rakennerahast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6242</TotalTime>
  <Words>39</Words>
  <Application>Microsoft Office PowerPoint</Application>
  <PresentationFormat>Näytössä katseltava diaesitys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4</vt:i4>
      </vt:variant>
    </vt:vector>
  </HeadingPairs>
  <TitlesOfParts>
    <vt:vector size="14" baseType="lpstr">
      <vt:lpstr>Arial</vt:lpstr>
      <vt:lpstr>Calibri</vt:lpstr>
      <vt:lpstr>Lucida Sans Unicode</vt:lpstr>
      <vt:lpstr>Verdana</vt:lpstr>
      <vt:lpstr>Wingdings 2</vt:lpstr>
      <vt:lpstr>Wingdings 3</vt:lpstr>
      <vt:lpstr>Aula</vt:lpstr>
      <vt:lpstr>TEM_Rakennerahastot_2014-2020_mallipohja_EAKR_FI_7.14</vt:lpstr>
      <vt:lpstr>1_TEM_Rakennerahastot_2014-2020_mallipohja_EAKR_FI_7.14</vt:lpstr>
      <vt:lpstr>2_TEM_Rakennerahastot_2014-2020_mallipohja_EAKR_FI_7.14</vt:lpstr>
      <vt:lpstr>   Itä-Lapin tulevaisuuden näkymät</vt:lpstr>
      <vt:lpstr>PowerPoint-esitys</vt:lpstr>
      <vt:lpstr>Itä-lapissa on merkittäviä kasvavia elinkeinoaloja ja vahvuuksia</vt:lpstr>
      <vt:lpstr>Edunvalvonta</vt:lpstr>
    </vt:vector>
  </TitlesOfParts>
  <Company>Lapin Pelastuslaitos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Tarkastuslautakunta  Itä-Lapin kuntayhtymä</dc:title>
  <dc:creator>Ryhänen Aila Kemijärvi</dc:creator>
  <cp:lastModifiedBy>Ojala Aini</cp:lastModifiedBy>
  <cp:revision>212</cp:revision>
  <cp:lastPrinted>2017-08-21T13:33:49Z</cp:lastPrinted>
  <dcterms:created xsi:type="dcterms:W3CDTF">2014-05-08T09:13:21Z</dcterms:created>
  <dcterms:modified xsi:type="dcterms:W3CDTF">2017-10-03T07:09:36Z</dcterms:modified>
</cp:coreProperties>
</file>