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7" r:id="rId10"/>
    <p:sldId id="274" r:id="rId11"/>
    <p:sldId id="273" r:id="rId12"/>
    <p:sldId id="264" r:id="rId13"/>
    <p:sldId id="268" r:id="rId14"/>
    <p:sldId id="265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EF82-304C-4A68-A108-A116BD0F989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4053-EA09-4287-89C8-3CB1E1F25E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4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Mikä on markkinapaikkasi?</a:t>
            </a:r>
          </a:p>
          <a:p>
            <a:pPr marL="285750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Tunne kilpailijasi</a:t>
            </a:r>
          </a:p>
          <a:p>
            <a:pPr marL="285750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Mikä sinun brändisi paikka on?</a:t>
            </a:r>
          </a:p>
          <a:p>
            <a:pPr marL="285750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Miten erotun kilpailijoista?</a:t>
            </a:r>
          </a:p>
          <a:p>
            <a:pPr marL="285750" lvl="1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Millä tavalla olen parempi? </a:t>
            </a:r>
          </a:p>
          <a:p>
            <a:pPr marL="742950" lvl="2" indent="-285750">
              <a:buFontTx/>
              <a:buChar char="-"/>
            </a:pPr>
            <a:r>
              <a:rPr lang="fi-FI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USP, Unique Selling Point</a:t>
            </a:r>
          </a:p>
          <a:p>
            <a:pPr marL="285750" indent="-285750">
              <a:buFontTx/>
              <a:buChar char="-"/>
            </a:pPr>
            <a:endParaRPr lang="de-DE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4053-EA09-4287-89C8-3CB1E1F25EA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4053-EA09-4287-89C8-3CB1E1F25EA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2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42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9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0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1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5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7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02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86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5E54-DFDB-4058-BC8E-E420A9453A12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6140-C329-4B07-84AF-62E1683C58E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04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rkku.hahn@inari-cosmetic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74501" y="4236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>
                <a:latin typeface="+mj-lt"/>
              </a:rPr>
              <a:t>LuoLi – Luonnosta liiketoiminnaksi -hankkeen päätösseminaari</a:t>
            </a:r>
            <a:br>
              <a:rPr lang="fi-FI" dirty="0" smtClean="0">
                <a:latin typeface="+mj-lt"/>
              </a:rPr>
            </a:br>
            <a:r>
              <a:rPr lang="fi-FI" dirty="0" smtClean="0">
                <a:latin typeface="+mj-lt"/>
              </a:rPr>
              <a:t>Rovaniemi 4.10.2017</a:t>
            </a:r>
          </a:p>
          <a:p>
            <a:endParaRPr lang="de-DE" dirty="0" smtClean="0"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88738" y="3129566"/>
            <a:ext cx="9440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Brändityön merkitys  kansainvälistymisessä</a:t>
            </a:r>
            <a:r>
              <a:rPr lang="de-DE" sz="3600" dirty="0">
                <a:latin typeface="+mj-lt"/>
              </a:rPr>
              <a:t/>
            </a:r>
            <a:br>
              <a:rPr lang="de-DE" sz="3600" dirty="0">
                <a:latin typeface="+mj-lt"/>
              </a:rPr>
            </a:br>
            <a:r>
              <a:rPr lang="de-DE" sz="2400" dirty="0" smtClean="0">
                <a:latin typeface="+mj-lt"/>
              </a:rPr>
              <a:t>Sirkku Hahn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0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5944" t="25723" r="20185" b="13537"/>
          <a:stretch/>
        </p:blipFill>
        <p:spPr>
          <a:xfrm>
            <a:off x="1136073" y="18965"/>
            <a:ext cx="9268691" cy="68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4065" r="21195" b="30191"/>
          <a:stretch/>
        </p:blipFill>
        <p:spPr>
          <a:xfrm>
            <a:off x="96980" y="942134"/>
            <a:ext cx="11825846" cy="52971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810874" y="6239286"/>
            <a:ext cx="2546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http://www.lappi.fi/lappi-brandi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30" y="0"/>
            <a:ext cx="6234547" cy="26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737599"/>
            <a:ext cx="863481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Suomen Lappi – brändi</a:t>
            </a:r>
          </a:p>
          <a:p>
            <a:r>
              <a:rPr lang="fi-FI" sz="3200" dirty="0" smtClean="0">
                <a:latin typeface="+mj-lt"/>
              </a:rPr>
              <a:t>Ei hyödytä pelkästään matkailua</a:t>
            </a:r>
          </a:p>
          <a:p>
            <a:endParaRPr lang="fi-FI" sz="28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3698" y="2184149"/>
            <a:ext cx="382886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800" dirty="0" smtClean="0">
                <a:latin typeface="+mj-lt"/>
              </a:rPr>
              <a:t>Suurin luomukeruualue</a:t>
            </a:r>
          </a:p>
          <a:p>
            <a:pPr marL="285750" indent="-285750">
              <a:buFontTx/>
              <a:buChar char="-"/>
            </a:pPr>
            <a:r>
              <a:rPr lang="fi-FI" sz="2800" dirty="0" smtClean="0">
                <a:latin typeface="+mj-lt"/>
              </a:rPr>
              <a:t>Puhtain ilma</a:t>
            </a:r>
            <a:endParaRPr lang="fi-FI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i-FI" sz="2800" dirty="0" smtClean="0">
                <a:latin typeface="+mj-lt"/>
              </a:rPr>
              <a:t>Luonnon kauneus</a:t>
            </a:r>
          </a:p>
          <a:p>
            <a:pPr marL="285750" indent="-285750">
              <a:buFontTx/>
              <a:buChar char="-"/>
            </a:pPr>
            <a:r>
              <a:rPr lang="fi-FI" sz="2800" dirty="0" smtClean="0">
                <a:latin typeface="+mj-lt"/>
              </a:rPr>
              <a:t>Hiljaisuus</a:t>
            </a:r>
          </a:p>
          <a:p>
            <a:pPr marL="285750" indent="-285750">
              <a:buFontTx/>
              <a:buChar char="-"/>
            </a:pPr>
            <a:r>
              <a:rPr lang="fi-FI" sz="2800" dirty="0" smtClean="0">
                <a:latin typeface="+mj-lt"/>
              </a:rPr>
              <a:t>Turvallisuus</a:t>
            </a:r>
          </a:p>
          <a:p>
            <a:pPr marL="285750" indent="-285750">
              <a:buFontTx/>
              <a:buChar char="-"/>
            </a:pPr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6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737599"/>
            <a:ext cx="8634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Pakkaus </a:t>
            </a:r>
            <a:r>
              <a:rPr lang="fi-FI" sz="3600" dirty="0">
                <a:latin typeface="+mj-lt"/>
              </a:rPr>
              <a:t>&amp; </a:t>
            </a:r>
            <a:r>
              <a:rPr lang="fi-FI" sz="3600" dirty="0" smtClean="0">
                <a:latin typeface="+mj-lt"/>
              </a:rPr>
              <a:t>Design</a:t>
            </a:r>
            <a:endParaRPr lang="fi-FI" sz="36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08279" y="2059352"/>
            <a:ext cx="8175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Identiteetti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Kohderyhmä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Hintataso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Kilpailutilanne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Monikielisyys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Tyylikkyys -&gt; scandinavian design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Jos et ole graafikko, älä tee itse!</a:t>
            </a:r>
          </a:p>
          <a:p>
            <a:pPr marL="285750" indent="-285750">
              <a:buFontTx/>
              <a:buChar char="-"/>
            </a:pPr>
            <a:endParaRPr lang="fi-FI" sz="2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fi-FI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5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737599"/>
            <a:ext cx="8634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Markkinointi</a:t>
            </a:r>
          </a:p>
          <a:p>
            <a:endParaRPr lang="fi-FI" sz="28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5988" y="2003934"/>
            <a:ext cx="97272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Digitaalinen</a:t>
            </a:r>
          </a:p>
          <a:p>
            <a:pPr marL="742950" lvl="1" indent="-285750">
              <a:buFontTx/>
              <a:buChar char="-"/>
            </a:pPr>
            <a:r>
              <a:rPr lang="fi-FI" sz="2400" dirty="0" smtClean="0">
                <a:latin typeface="+mj-lt"/>
              </a:rPr>
              <a:t>Social Media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latin typeface="+mj-lt"/>
              </a:rPr>
              <a:t>Tekstit &amp; kuvamateriaali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PR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Printattu markkinointimateriaali</a:t>
            </a:r>
          </a:p>
          <a:p>
            <a:pPr marL="285750" indent="-285750">
              <a:buFontTx/>
              <a:buChar char="-"/>
            </a:pPr>
            <a:r>
              <a:rPr lang="fi-FI" sz="2400" dirty="0">
                <a:latin typeface="+mj-lt"/>
              </a:rPr>
              <a:t>Näytteet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Messut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Koulutus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Etc.</a:t>
            </a:r>
          </a:p>
          <a:p>
            <a:pPr marL="285750" indent="-285750">
              <a:buFontTx/>
              <a:buChar char="-"/>
            </a:pPr>
            <a:endParaRPr lang="fi-FI" sz="2400" dirty="0">
              <a:latin typeface="+mj-lt"/>
            </a:endParaRPr>
          </a:p>
          <a:p>
            <a:r>
              <a:rPr lang="fi-FI" sz="2400" dirty="0">
                <a:latin typeface="+mj-lt"/>
              </a:rPr>
              <a:t>K</a:t>
            </a:r>
            <a:r>
              <a:rPr lang="fi-FI" sz="2400" dirty="0" smtClean="0">
                <a:latin typeface="+mj-lt"/>
              </a:rPr>
              <a:t>äytä budjetti viisaasti, älä säästä brändiä kuolleeksi!</a:t>
            </a:r>
          </a:p>
        </p:txBody>
      </p:sp>
    </p:spTree>
    <p:extLst>
      <p:ext uri="{BB962C8B-B14F-4D97-AF65-F5344CB8AC3E}">
        <p14:creationId xmlns:p14="http://schemas.microsoft.com/office/powerpoint/2010/main" val="994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28389" y="2012217"/>
            <a:ext cx="86348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Vahva merkki herättää tunteita, se rakennetaan ja sitä johdetaan johdonmukaisesti ja intohimolla (passion)!</a:t>
            </a:r>
          </a:p>
          <a:p>
            <a:endParaRPr lang="fi-FI" sz="28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478291"/>
            <a:ext cx="8634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Mainos www.inari-cosmetics.com</a:t>
            </a:r>
          </a:p>
          <a:p>
            <a:endParaRPr lang="fi-FI" sz="28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8619"/>
          <a:stretch/>
        </p:blipFill>
        <p:spPr>
          <a:xfrm>
            <a:off x="661589" y="1475199"/>
            <a:ext cx="10865393" cy="52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478291"/>
            <a:ext cx="102608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>
                <a:latin typeface="+mj-lt"/>
              </a:rPr>
              <a:t>Kickstarter Joukkorahoituskampanja marraskuussa 2017</a:t>
            </a:r>
          </a:p>
          <a:p>
            <a:endParaRPr lang="fi-FI" sz="24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000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5693"/>
          <a:stretch/>
        </p:blipFill>
        <p:spPr>
          <a:xfrm>
            <a:off x="739791" y="1607127"/>
            <a:ext cx="9744532" cy="48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42789" y="1295709"/>
            <a:ext cx="8634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Kysymyksiä?</a:t>
            </a:r>
          </a:p>
          <a:p>
            <a:r>
              <a:rPr lang="fi-FI" sz="3600" dirty="0" smtClean="0">
                <a:latin typeface="+mj-lt"/>
              </a:rPr>
              <a:t>Ota yhteyttä:</a:t>
            </a:r>
            <a:endParaRPr lang="fi-FI" sz="3600" dirty="0">
              <a:latin typeface="+mj-lt"/>
            </a:endParaRPr>
          </a:p>
          <a:p>
            <a:r>
              <a:rPr lang="fi-FI" sz="3600" dirty="0" smtClean="0">
                <a:latin typeface="+mj-lt"/>
                <a:hlinkClick r:id="rId3"/>
              </a:rPr>
              <a:t>sirkku.hahn@inari-cosmetics.com</a:t>
            </a:r>
            <a:endParaRPr lang="fi-FI" sz="3600" dirty="0" smtClean="0">
              <a:latin typeface="+mj-lt"/>
            </a:endParaRPr>
          </a:p>
          <a:p>
            <a:endParaRPr lang="fi-FI" sz="3600" dirty="0" smtClean="0">
              <a:latin typeface="+mj-lt"/>
            </a:endParaRPr>
          </a:p>
          <a:p>
            <a:endParaRPr lang="fi-FI" sz="3600" dirty="0">
              <a:latin typeface="+mj-lt"/>
            </a:endParaRPr>
          </a:p>
          <a:p>
            <a:r>
              <a:rPr lang="fi-FI" sz="3600" b="1" dirty="0" smtClean="0">
                <a:latin typeface="+mj-lt"/>
              </a:rPr>
              <a:t>KIITOS!</a:t>
            </a:r>
            <a:endParaRPr lang="fi-FI" sz="2800" b="1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5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82676" y="2240923"/>
            <a:ext cx="9440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i-FI" sz="3600" dirty="0" smtClean="0">
                <a:latin typeface="+mj-lt"/>
              </a:rPr>
              <a:t>Mikä on vahva brändi</a:t>
            </a:r>
          </a:p>
          <a:p>
            <a:pPr marL="571500" indent="-571500">
              <a:buFontTx/>
              <a:buChar char="-"/>
            </a:pPr>
            <a:r>
              <a:rPr lang="fi-FI" sz="3600" dirty="0" smtClean="0">
                <a:latin typeface="+mj-lt"/>
              </a:rPr>
              <a:t>Kompastuskivet</a:t>
            </a:r>
          </a:p>
          <a:p>
            <a:pPr marL="571500" indent="-571500">
              <a:buFontTx/>
              <a:buChar char="-"/>
            </a:pPr>
            <a:r>
              <a:rPr lang="fi-FI" sz="3600" dirty="0" smtClean="0">
                <a:latin typeface="+mj-lt"/>
              </a:rPr>
              <a:t>Miten brändi tehdään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6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95554" y="737599"/>
            <a:ext cx="3058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Sirkku Hahn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20" y="1844899"/>
            <a:ext cx="2034180" cy="2034180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78621" y="1844899"/>
            <a:ext cx="90835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Syntynyt 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Oulussa, asunut Saksassa v. 1998 lähtien</a:t>
            </a:r>
          </a:p>
          <a:p>
            <a:pPr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Koulutus: Ekonomi Tampereen yliopistosta v. 1998</a:t>
            </a:r>
          </a:p>
          <a:p>
            <a:pPr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Työhistoria: </a:t>
            </a:r>
          </a:p>
          <a:p>
            <a:pPr lvl="1"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&gt;15  vuotta Saksassa kuluttajatuotemarkkinoinnissa: Kansainvälinen markkinointi, tuote- ja brändinhallinta, kansainvälisten projektien johto, innovaatioiden hallinta, strateginen tuotesuunnittelu</a:t>
            </a:r>
          </a:p>
          <a:p>
            <a:pPr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Yrittäjä 2012 lähtien: HILLA Naturkosmetik UG, </a:t>
            </a:r>
            <a:b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Inari Arctic Cosmetics GmbH (2017)</a:t>
            </a:r>
          </a:p>
          <a:p>
            <a:pPr marL="457200" lvl="1" indent="0">
              <a:lnSpc>
                <a:spcPct val="150000"/>
              </a:lnSpc>
              <a:buClr>
                <a:srgbClr val="006600"/>
              </a:buClr>
              <a:buNone/>
            </a:pPr>
            <a:endParaRPr lang="fi-FI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3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9189" y="737599"/>
            <a:ext cx="4655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Mikä on brändi?</a:t>
            </a: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9133" y="4007032"/>
            <a:ext cx="99098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Unique design, sign, </a:t>
            </a:r>
            <a:r>
              <a:rPr lang="en-GB" sz="2400" b="1" dirty="0" smtClean="0">
                <a:latin typeface="+mj-lt"/>
              </a:rPr>
              <a:t>symbol, words</a:t>
            </a:r>
            <a:r>
              <a:rPr lang="en-GB" sz="2400" dirty="0" smtClean="0">
                <a:latin typeface="+mj-lt"/>
              </a:rPr>
              <a:t>, or a combination of these, employed in creating an </a:t>
            </a:r>
            <a:r>
              <a:rPr lang="en-GB" sz="2400" b="1" dirty="0" smtClean="0">
                <a:latin typeface="+mj-lt"/>
              </a:rPr>
              <a:t>image</a:t>
            </a:r>
            <a:r>
              <a:rPr lang="en-GB" sz="2400" dirty="0" smtClean="0">
                <a:latin typeface="+mj-lt"/>
              </a:rPr>
              <a:t> that </a:t>
            </a:r>
            <a:r>
              <a:rPr lang="en-GB" sz="2400" b="1" dirty="0" smtClean="0">
                <a:latin typeface="+mj-lt"/>
              </a:rPr>
              <a:t>identifies</a:t>
            </a:r>
            <a:r>
              <a:rPr lang="en-GB" sz="2400" dirty="0" smtClean="0">
                <a:latin typeface="+mj-lt"/>
              </a:rPr>
              <a:t> a </a:t>
            </a:r>
            <a:r>
              <a:rPr lang="en-GB" sz="2400" b="1" dirty="0" smtClean="0">
                <a:latin typeface="+mj-lt"/>
              </a:rPr>
              <a:t>product</a:t>
            </a:r>
            <a:r>
              <a:rPr lang="en-GB" sz="2400" dirty="0" smtClean="0">
                <a:latin typeface="+mj-lt"/>
              </a:rPr>
              <a:t> and </a:t>
            </a:r>
            <a:r>
              <a:rPr lang="en-GB" sz="2400" b="1" dirty="0" smtClean="0">
                <a:latin typeface="+mj-lt"/>
              </a:rPr>
              <a:t>differentiates</a:t>
            </a:r>
            <a:r>
              <a:rPr lang="en-GB" sz="2400" dirty="0" smtClean="0">
                <a:latin typeface="+mj-lt"/>
              </a:rPr>
              <a:t> it from its </a:t>
            </a:r>
            <a:r>
              <a:rPr lang="en-GB" sz="2400" b="1" dirty="0" smtClean="0">
                <a:latin typeface="+mj-lt"/>
              </a:rPr>
              <a:t>competitors</a:t>
            </a:r>
            <a:r>
              <a:rPr lang="en-GB" sz="2400" dirty="0" smtClean="0">
                <a:latin typeface="+mj-lt"/>
              </a:rPr>
              <a:t>. Over time, this image becomes associated with a level of credibility, quality, and </a:t>
            </a:r>
            <a:r>
              <a:rPr lang="en-GB" sz="2400" b="1" dirty="0" smtClean="0">
                <a:latin typeface="+mj-lt"/>
              </a:rPr>
              <a:t>satisfaction</a:t>
            </a:r>
            <a:r>
              <a:rPr lang="en-GB" sz="2400" dirty="0" smtClean="0">
                <a:latin typeface="+mj-lt"/>
              </a:rPr>
              <a:t> in the </a:t>
            </a:r>
            <a:r>
              <a:rPr lang="en-GB" sz="2400" b="1" dirty="0" smtClean="0">
                <a:latin typeface="+mj-lt"/>
              </a:rPr>
              <a:t>consumer's</a:t>
            </a:r>
            <a:r>
              <a:rPr lang="en-GB" sz="2400" dirty="0" smtClean="0">
                <a:latin typeface="+mj-lt"/>
              </a:rPr>
              <a:t> mind (see positioning). 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i="1" dirty="0" smtClean="0">
                <a:latin typeface="+mj-lt"/>
              </a:rPr>
              <a:t>www.businessdictionary.com</a:t>
            </a:r>
            <a:endParaRPr lang="en-GB" i="1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9133" y="1697644"/>
            <a:ext cx="10038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+mj-lt"/>
              </a:rPr>
              <a:t>Brändi on tavaramerkin ympärille muodostunut </a:t>
            </a:r>
            <a:r>
              <a:rPr lang="fi-FI" sz="2400" b="1" dirty="0">
                <a:latin typeface="+mj-lt"/>
              </a:rPr>
              <a:t>positiivinen maine</a:t>
            </a:r>
            <a:r>
              <a:rPr lang="fi-FI" sz="2400" dirty="0">
                <a:latin typeface="+mj-lt"/>
              </a:rPr>
              <a:t>. Brändin arvo muodostuu nimen tai logon tunnettuudesta, </a:t>
            </a:r>
            <a:r>
              <a:rPr lang="fi-FI" sz="2400" b="1" dirty="0">
                <a:latin typeface="+mj-lt"/>
              </a:rPr>
              <a:t>asiakkaiden merkkiuskollisuudesta</a:t>
            </a:r>
            <a:r>
              <a:rPr lang="fi-FI" sz="2400" dirty="0">
                <a:latin typeface="+mj-lt"/>
              </a:rPr>
              <a:t>, brändin mukanaan tuomasta </a:t>
            </a:r>
            <a:r>
              <a:rPr lang="fi-FI" sz="2400" b="1" dirty="0">
                <a:latin typeface="+mj-lt"/>
              </a:rPr>
              <a:t>laadun tunteesta </a:t>
            </a:r>
            <a:r>
              <a:rPr lang="fi-FI" sz="2400" dirty="0">
                <a:latin typeface="+mj-lt"/>
              </a:rPr>
              <a:t>ja brändiin liitetyistä </a:t>
            </a:r>
            <a:r>
              <a:rPr lang="fi-FI" sz="2400" b="1" dirty="0">
                <a:latin typeface="+mj-lt"/>
              </a:rPr>
              <a:t>mielikuvista</a:t>
            </a:r>
            <a:r>
              <a:rPr lang="fi-FI" sz="2400" dirty="0">
                <a:latin typeface="+mj-lt"/>
              </a:rPr>
              <a:t>.</a:t>
            </a:r>
          </a:p>
          <a:p>
            <a:endParaRPr lang="fi-FI" dirty="0" smtClean="0">
              <a:latin typeface="+mj-lt"/>
            </a:endParaRPr>
          </a:p>
          <a:p>
            <a:r>
              <a:rPr lang="fi-FI" dirty="0" smtClean="0">
                <a:latin typeface="+mj-lt"/>
              </a:rPr>
              <a:t>https</a:t>
            </a:r>
            <a:r>
              <a:rPr lang="fi-FI" dirty="0">
                <a:latin typeface="+mj-lt"/>
              </a:rPr>
              <a:t>://fi.wikipedia.org/wiki/Brändi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6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09212" y="287733"/>
            <a:ext cx="86348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Brändi</a:t>
            </a:r>
          </a:p>
          <a:p>
            <a:r>
              <a:rPr lang="fi-FI" sz="2800" dirty="0" smtClean="0">
                <a:latin typeface="+mj-lt"/>
              </a:rPr>
              <a:t>Paljon enemmän kuin tuote</a:t>
            </a:r>
          </a:p>
          <a:p>
            <a:endParaRPr lang="fi-FI" sz="280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487342" y="1632440"/>
            <a:ext cx="5859887" cy="4951359"/>
            <a:chOff x="2041301" y="1619682"/>
            <a:chExt cx="5859887" cy="4951359"/>
          </a:xfrm>
        </p:grpSpPr>
        <p:sp>
          <p:nvSpPr>
            <p:cNvPr id="7" name="Rechteck 6"/>
            <p:cNvSpPr/>
            <p:nvPr/>
          </p:nvSpPr>
          <p:spPr>
            <a:xfrm>
              <a:off x="2041301" y="1619682"/>
              <a:ext cx="5859887" cy="4951359"/>
            </a:xfrm>
            <a:prstGeom prst="rect">
              <a:avLst/>
            </a:prstGeom>
            <a:solidFill>
              <a:srgbClr val="B2B2B2">
                <a:alpha val="4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IDENTITEETTI</a:t>
              </a:r>
            </a:p>
          </p:txBody>
        </p:sp>
        <p:sp>
          <p:nvSpPr>
            <p:cNvPr id="3" name="Rechteck 2"/>
            <p:cNvSpPr/>
            <p:nvPr/>
          </p:nvSpPr>
          <p:spPr>
            <a:xfrm>
              <a:off x="3966693" y="3206839"/>
              <a:ext cx="2009104" cy="18030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05869" y="3717663"/>
              <a:ext cx="887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TUOTE</a:t>
              </a:r>
              <a:br>
                <a:rPr lang="de-DE" sz="2000" dirty="0" smtClean="0"/>
              </a:br>
              <a:r>
                <a:rPr lang="de-DE" sz="2000" dirty="0" smtClean="0"/>
                <a:t>X EUR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82936" y="3700927"/>
              <a:ext cx="1577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BRÄNDIN </a:t>
              </a:r>
            </a:p>
            <a:p>
              <a:r>
                <a:rPr lang="de-DE" sz="2000" dirty="0" smtClean="0"/>
                <a:t>IDENTITEETTI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505869" y="5233406"/>
              <a:ext cx="11427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PAKKAUS</a:t>
              </a:r>
              <a:br>
                <a:rPr lang="de-DE" sz="2000" dirty="0" smtClean="0"/>
              </a:br>
              <a:r>
                <a:rPr lang="de-DE" sz="2000" dirty="0" smtClean="0"/>
                <a:t>       &amp; </a:t>
              </a:r>
            </a:p>
            <a:p>
              <a:r>
                <a:rPr lang="de-DE" sz="2000" dirty="0" smtClean="0"/>
                <a:t>DESIGN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065544" y="3820285"/>
              <a:ext cx="1776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MARKKINOINTI</a:t>
              </a:r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078665" y="2551317"/>
              <a:ext cx="1707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KOHDERYHMÄ</a:t>
              </a:r>
              <a:endParaRPr lang="de-DE" dirty="0"/>
            </a:p>
          </p:txBody>
        </p:sp>
      </p:grpSp>
      <p:sp>
        <p:nvSpPr>
          <p:cNvPr id="2" name="Gleichschenkliges Dreieck 1"/>
          <p:cNvSpPr/>
          <p:nvPr/>
        </p:nvSpPr>
        <p:spPr>
          <a:xfrm rot="5400000">
            <a:off x="6679125" y="3759630"/>
            <a:ext cx="4979090" cy="750706"/>
          </a:xfrm>
          <a:prstGeom prst="triangle">
            <a:avLst>
              <a:gd name="adj" fmla="val 4925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15838" y="1645438"/>
            <a:ext cx="1429555" cy="49513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198431" y="3867573"/>
            <a:ext cx="268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KILPAILIJAT, MARKKINAT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253896" y="2961468"/>
            <a:ext cx="94128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USP</a:t>
            </a:r>
          </a:p>
          <a:p>
            <a:r>
              <a:rPr lang="de-DE" sz="2000" dirty="0" smtClean="0"/>
              <a:t>Unique</a:t>
            </a:r>
          </a:p>
          <a:p>
            <a:r>
              <a:rPr lang="de-DE" sz="2000" dirty="0" err="1" smtClean="0"/>
              <a:t>Selling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Point</a:t>
            </a:r>
            <a:endParaRPr lang="de-DE" sz="2000" dirty="0"/>
          </a:p>
        </p:txBody>
      </p:sp>
      <p:pic>
        <p:nvPicPr>
          <p:cNvPr id="16" name="Picture 2" descr="http://www.hpkeller.de/images/HPK-Positionierung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50" y="4796533"/>
            <a:ext cx="2265093" cy="11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pic>
        <p:nvPicPr>
          <p:cNvPr id="2050" name="Picture 2" descr="http://www.superbiomarkt.com/wp-content/uploads/2015/01/SuperBioMarkt-Dortmund-Westfalendamm-M%C3%BCslire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2019658"/>
            <a:ext cx="5950039" cy="44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09189" y="737599"/>
            <a:ext cx="8634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Mikä on brändi?</a:t>
            </a:r>
          </a:p>
          <a:p>
            <a:r>
              <a:rPr lang="fi-FI" sz="2800" dirty="0" smtClean="0">
                <a:latin typeface="+mj-lt"/>
              </a:rPr>
              <a:t>Esimerkki mysli</a:t>
            </a:r>
            <a:endParaRPr lang="de-DE" sz="24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43060" y="6112855"/>
            <a:ext cx="20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www.mymuesli.com</a:t>
            </a:r>
            <a:endParaRPr lang="de-DE" dirty="0"/>
          </a:p>
        </p:txBody>
      </p:sp>
      <p:pic>
        <p:nvPicPr>
          <p:cNvPr id="1030" name="Picture 6" descr="Fruchtmüsli-Pa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85" y="1955496"/>
            <a:ext cx="3116361" cy="41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pic>
        <p:nvPicPr>
          <p:cNvPr id="1026" name="Picture 2" descr="Bildergebnis für porter stuck in the 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" y="1380990"/>
            <a:ext cx="7684536" cy="49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764632" y="4157180"/>
            <a:ext cx="1074821" cy="1267327"/>
          </a:xfrm>
          <a:prstGeom prst="rect">
            <a:avLst/>
          </a:prstGeom>
          <a:solidFill>
            <a:srgbClr val="FFFF0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09189" y="464353"/>
            <a:ext cx="8634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Liiketoimintastrategia &amp; brändi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795983" y="6367953"/>
            <a:ext cx="157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Michael Porter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10254" y="4013017"/>
            <a:ext cx="1680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Varo </a:t>
            </a:r>
            <a:r>
              <a:rPr lang="de-DE" dirty="0" err="1" smtClean="0"/>
              <a:t>vesittäviä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kompromissejä</a:t>
            </a:r>
            <a:r>
              <a:rPr lang="de-DE" dirty="0" smtClean="0"/>
              <a:t>!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019309" y="3740727"/>
            <a:ext cx="2246722" cy="13023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4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iley 7"/>
          <p:cNvSpPr/>
          <p:nvPr/>
        </p:nvSpPr>
        <p:spPr>
          <a:xfrm>
            <a:off x="8513618" y="4994562"/>
            <a:ext cx="1260764" cy="12607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miley 8"/>
          <p:cNvSpPr/>
          <p:nvPr/>
        </p:nvSpPr>
        <p:spPr>
          <a:xfrm>
            <a:off x="7051964" y="4878108"/>
            <a:ext cx="1260764" cy="12607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9189" y="737599"/>
            <a:ext cx="8634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Brändin kohderyhmä</a:t>
            </a:r>
            <a:endParaRPr lang="fi-FI" sz="36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91407" y="1918585"/>
            <a:ext cx="86393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Segmentti tarkasti määriteltynä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Demografiset: ikä, sukupuoli, koulutus, tulot, 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Psykografinen: arvot, mielipiteet, kiinnostukset, vaatimukset, usko</a:t>
            </a:r>
            <a:endParaRPr lang="fi-FI" sz="2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Markkinatutkimukset pro ja contra</a:t>
            </a:r>
          </a:p>
          <a:p>
            <a:pPr marL="285750" indent="-285750">
              <a:buFontTx/>
              <a:buChar char="-"/>
            </a:pPr>
            <a:r>
              <a:rPr lang="fi-FI" sz="2400" dirty="0" smtClean="0">
                <a:latin typeface="+mj-lt"/>
              </a:rPr>
              <a:t>Segmentointi on aina valinta</a:t>
            </a:r>
          </a:p>
          <a:p>
            <a:endParaRPr lang="fi-FI" sz="2400" dirty="0" smtClean="0">
              <a:latin typeface="+mj-lt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5430982" y="4655127"/>
            <a:ext cx="27709" cy="177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miley 6"/>
          <p:cNvSpPr/>
          <p:nvPr/>
        </p:nvSpPr>
        <p:spPr>
          <a:xfrm>
            <a:off x="2784764" y="4911436"/>
            <a:ext cx="1260764" cy="12607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6206836" y="5085921"/>
            <a:ext cx="4727055" cy="13300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075219" y="4898889"/>
            <a:ext cx="4475018" cy="177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brand ident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529781"/>
            <a:ext cx="10928165" cy="61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2" y="0"/>
            <a:ext cx="1474159" cy="14751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17418" y="529781"/>
            <a:ext cx="8312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>
                <a:latin typeface="+mj-lt"/>
              </a:rPr>
              <a:t>Brändin identiteetti – esimerkki Nespresso</a:t>
            </a:r>
            <a:endParaRPr lang="fi-FI" sz="36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de-DE" sz="2400" dirty="0"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31340" y="6030544"/>
            <a:ext cx="392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https://coffeebreakerz.wordpress.com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5550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Laajakuva</PresentationFormat>
  <Paragraphs>92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Sirkku</dc:creator>
  <cp:lastModifiedBy>Aini Ojala</cp:lastModifiedBy>
  <cp:revision>61</cp:revision>
  <dcterms:created xsi:type="dcterms:W3CDTF">2017-09-28T14:32:08Z</dcterms:created>
  <dcterms:modified xsi:type="dcterms:W3CDTF">2017-10-05T06:24:53Z</dcterms:modified>
</cp:coreProperties>
</file>